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369" r:id="rId5"/>
    <p:sldId id="375" r:id="rId6"/>
    <p:sldId id="382" r:id="rId7"/>
    <p:sldId id="2147480038" r:id="rId8"/>
    <p:sldId id="467" r:id="rId9"/>
    <p:sldId id="468" r:id="rId10"/>
    <p:sldId id="451" r:id="rId11"/>
    <p:sldId id="353" r:id="rId12"/>
    <p:sldId id="2147480077" r:id="rId13"/>
    <p:sldId id="354" r:id="rId14"/>
    <p:sldId id="434" r:id="rId15"/>
    <p:sldId id="2147480078" r:id="rId16"/>
    <p:sldId id="15368001" r:id="rId17"/>
    <p:sldId id="2147480079" r:id="rId18"/>
    <p:sldId id="2147480080" r:id="rId19"/>
    <p:sldId id="21474800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20425A"/>
    <a:srgbClr val="111E2E"/>
    <a:srgbClr val="B3A2C7"/>
    <a:srgbClr val="1B6583"/>
    <a:srgbClr val="FCCB10"/>
    <a:srgbClr val="E3A554"/>
    <a:srgbClr val="95B3D7"/>
    <a:srgbClr val="185872"/>
    <a:srgbClr val="EA22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56D38-8CD7-6FC9-FE85-3C537E158334}" v="20" dt="2024-10-22T01:48:36.651"/>
    <p1510:client id="{079A9057-38D6-3817-DF13-C2F978B33333}" v="1545" dt="2024-10-21T04:20:40.340"/>
    <p1510:client id="{4D6576D8-B5F9-4A4B-BDD6-13B0D5E3D83F}" v="268" dt="2024-10-22T03:42:07.224"/>
    <p1510:client id="{5F5367D8-5EE5-44C8-B6BB-645FB3607C33}" v="5" dt="2024-10-21T15:27:29.527"/>
    <p1510:client id="{86468C82-7375-7C5E-FB2F-77377B2BAF25}" v="42" dt="2024-10-22T04:46:47.313"/>
    <p1510:client id="{9EE2D13A-6069-414A-AAE2-5CAD97736013}" v="2" dt="2024-10-21T14:04:05.546"/>
    <p1510:client id="{D621173A-42BC-FE6E-4EB4-5743BEA9138F}" v="6" dt="2024-10-22T02:51:15.010"/>
    <p1510:client id="{DD249970-00E5-1B3D-92C3-643FD74F57B9}" v="1" dt="2024-10-22T04:08:19.4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3"/>
    <p:restoredTop sz="91465"/>
  </p:normalViewPr>
  <p:slideViewPr>
    <p:cSldViewPr snapToGrid="0">
      <p:cViewPr varScale="1">
        <p:scale>
          <a:sx n="107" d="100"/>
          <a:sy n="107" d="100"/>
        </p:scale>
        <p:origin x="117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B52742-373F-4A87-92C3-F1BD6DE2FDEE}" type="datetimeFigureOut">
              <a:rPr lang="en-US" smtClean="0"/>
              <a:t>10/6/25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CCA093-4890-4B46-98EB-711D340FBB2C}" type="slidenum">
              <a:rPr lang="en-US" smtClean="0"/>
              <a:t>‹#›</a:t>
            </a:fld>
            <a:endParaRPr lang="en-US"/>
          </a:p>
        </p:txBody>
      </p:sp>
    </p:spTree>
    <p:extLst>
      <p:ext uri="{BB962C8B-B14F-4D97-AF65-F5344CB8AC3E}">
        <p14:creationId xmlns:p14="http://schemas.microsoft.com/office/powerpoint/2010/main" val="2063405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Key</a:t>
            </a:r>
            <a:r>
              <a:rPr lang="zh-CN" altLang="en-US"/>
              <a:t> </a:t>
            </a:r>
            <a:r>
              <a:rPr lang="en-US" altLang="zh-CN"/>
              <a:t>issue</a:t>
            </a:r>
            <a:r>
              <a:rPr lang="zh-CN" altLang="en-US"/>
              <a:t> </a:t>
            </a:r>
            <a:r>
              <a:rPr lang="en-US" altLang="zh-CN"/>
              <a:t>is:</a:t>
            </a:r>
            <a:r>
              <a:rPr lang="zh-CN" altLang="en-US"/>
              <a:t> </a:t>
            </a:r>
            <a:r>
              <a:rPr lang="en-US" altLang="zh-CN"/>
              <a:t>T</a:t>
            </a:r>
            <a:r>
              <a:rPr lang="zh-CN" altLang="en-US"/>
              <a:t> </a:t>
            </a:r>
            <a:r>
              <a:rPr lang="en-US" altLang="zh-CN"/>
              <a:t>and</a:t>
            </a:r>
            <a:r>
              <a:rPr lang="zh-CN" altLang="en-US"/>
              <a:t> </a:t>
            </a:r>
            <a:r>
              <a:rPr lang="en-US" altLang="zh-CN"/>
              <a:t>C</a:t>
            </a:r>
            <a:r>
              <a:rPr lang="zh-CN" altLang="en-US"/>
              <a:t> </a:t>
            </a:r>
            <a:r>
              <a:rPr lang="en-US" altLang="zh-CN"/>
              <a:t>groups</a:t>
            </a:r>
            <a:r>
              <a:rPr lang="zh-CN" altLang="en-US"/>
              <a:t> </a:t>
            </a:r>
            <a:r>
              <a:rPr lang="en-US" altLang="zh-CN"/>
              <a:t>may</a:t>
            </a:r>
            <a:r>
              <a:rPr lang="zh-CN" altLang="en-US"/>
              <a:t> </a:t>
            </a:r>
            <a:r>
              <a:rPr lang="en-US" altLang="zh-CN"/>
              <a:t>not</a:t>
            </a:r>
            <a:r>
              <a:rPr lang="zh-CN" altLang="en-US"/>
              <a:t> </a:t>
            </a:r>
            <a:r>
              <a:rPr lang="en-US" altLang="zh-CN"/>
              <a:t>be</a:t>
            </a:r>
            <a:r>
              <a:rPr lang="zh-CN" altLang="en-US"/>
              <a:t> </a:t>
            </a:r>
            <a:r>
              <a:rPr lang="en-US" altLang="zh-CN"/>
              <a:t>comparable</a:t>
            </a:r>
            <a:r>
              <a:rPr lang="zh-CN" altLang="en-US"/>
              <a:t> </a:t>
            </a:r>
            <a:r>
              <a:rPr lang="en-US" altLang="zh-CN"/>
              <a:t>at</a:t>
            </a:r>
            <a:r>
              <a:rPr lang="zh-CN" altLang="en-US"/>
              <a:t> </a:t>
            </a:r>
            <a:r>
              <a:rPr lang="en-US" altLang="zh-CN"/>
              <a:t>all!</a:t>
            </a:r>
            <a:r>
              <a:rPr lang="zh-CN" altLang="en-US"/>
              <a:t> </a:t>
            </a:r>
            <a:r>
              <a:rPr lang="en-US" altLang="zh-CN"/>
              <a:t>Receiving</a:t>
            </a:r>
            <a:r>
              <a:rPr lang="zh-CN" altLang="en-US"/>
              <a:t> </a:t>
            </a:r>
            <a:r>
              <a:rPr lang="en-US" altLang="zh-CN"/>
              <a:t>different</a:t>
            </a:r>
            <a:r>
              <a:rPr lang="zh-CN" altLang="en-US"/>
              <a:t> </a:t>
            </a:r>
            <a:r>
              <a:rPr lang="en-US" altLang="zh-CN"/>
              <a:t>treatments</a:t>
            </a:r>
            <a:r>
              <a:rPr lang="zh-CN" altLang="en-US"/>
              <a:t> </a:t>
            </a:r>
            <a:r>
              <a:rPr lang="en-US" altLang="zh-CN"/>
              <a:t>because</a:t>
            </a:r>
            <a:r>
              <a:rPr lang="zh-CN" altLang="en-US"/>
              <a:t> </a:t>
            </a:r>
            <a:r>
              <a:rPr lang="en-US" altLang="zh-CN"/>
              <a:t>characteristics</a:t>
            </a:r>
            <a:r>
              <a:rPr lang="zh-CN" altLang="en-US"/>
              <a:t> </a:t>
            </a:r>
            <a:r>
              <a:rPr lang="en-US" altLang="zh-CN"/>
              <a:t>are</a:t>
            </a:r>
            <a:r>
              <a:rPr lang="zh-CN" altLang="en-US"/>
              <a:t> </a:t>
            </a:r>
            <a:r>
              <a:rPr lang="en-US" altLang="zh-CN"/>
              <a:t>just</a:t>
            </a:r>
            <a:r>
              <a:rPr lang="zh-CN" altLang="en-US"/>
              <a:t> </a:t>
            </a:r>
            <a:r>
              <a:rPr lang="en-US" altLang="zh-CN"/>
              <a:t>different!</a:t>
            </a:r>
            <a:r>
              <a:rPr lang="zh-CN" altLang="en-US"/>
              <a:t> </a:t>
            </a:r>
            <a:endParaRPr lang="en-US" altLang="zh-CN"/>
          </a:p>
          <a:p>
            <a:r>
              <a:rPr lang="en-US"/>
              <a:t>Pro</a:t>
            </a:r>
            <a:r>
              <a:rPr lang="en-US" altLang="zh-CN"/>
              <a:t>pensity</a:t>
            </a:r>
            <a:r>
              <a:rPr lang="zh-CN" altLang="en-US"/>
              <a:t> </a:t>
            </a:r>
            <a:r>
              <a:rPr lang="en-US" altLang="zh-CN"/>
              <a:t>score</a:t>
            </a:r>
            <a:r>
              <a:rPr lang="zh-CN" altLang="en-US"/>
              <a:t> </a:t>
            </a:r>
            <a:r>
              <a:rPr lang="en-US" altLang="zh-CN"/>
              <a:t>for</a:t>
            </a:r>
            <a:r>
              <a:rPr lang="zh-CN" altLang="en-US"/>
              <a:t> </a:t>
            </a:r>
            <a:r>
              <a:rPr lang="en-US" altLang="zh-CN"/>
              <a:t>a</a:t>
            </a:r>
            <a:r>
              <a:rPr lang="zh-CN" altLang="en-US"/>
              <a:t> </a:t>
            </a:r>
            <a:r>
              <a:rPr lang="en-US" altLang="zh-CN"/>
              <a:t>subject</a:t>
            </a:r>
            <a:r>
              <a:rPr lang="zh-CN" altLang="en-US"/>
              <a:t> </a:t>
            </a:r>
            <a:r>
              <a:rPr lang="en-US" altLang="zh-CN"/>
              <a:t>is</a:t>
            </a:r>
            <a:r>
              <a:rPr lang="zh-CN" altLang="en-US"/>
              <a:t> </a:t>
            </a:r>
            <a:r>
              <a:rPr lang="en-US" altLang="zh-CN"/>
              <a:t>the</a:t>
            </a:r>
            <a:r>
              <a:rPr lang="zh-CN" altLang="en-US"/>
              <a:t> </a:t>
            </a:r>
            <a:r>
              <a:rPr lang="en-US" altLang="zh-CN"/>
              <a:t>probability</a:t>
            </a:r>
            <a:r>
              <a:rPr lang="zh-CN" altLang="en-US"/>
              <a:t> </a:t>
            </a:r>
            <a:r>
              <a:rPr lang="en-US" altLang="zh-CN"/>
              <a:t>that</a:t>
            </a:r>
            <a:r>
              <a:rPr lang="zh-CN" altLang="en-US"/>
              <a:t> </a:t>
            </a:r>
            <a:r>
              <a:rPr lang="en-US" altLang="zh-CN"/>
              <a:t>this</a:t>
            </a:r>
            <a:r>
              <a:rPr lang="zh-CN" altLang="en-US"/>
              <a:t> </a:t>
            </a:r>
            <a:r>
              <a:rPr lang="en-US" altLang="zh-CN"/>
              <a:t>subject</a:t>
            </a:r>
            <a:r>
              <a:rPr lang="zh-CN" altLang="en-US"/>
              <a:t> </a:t>
            </a:r>
            <a:r>
              <a:rPr lang="en-US" altLang="zh-CN"/>
              <a:t>receives</a:t>
            </a:r>
            <a:r>
              <a:rPr lang="zh-CN" altLang="en-US"/>
              <a:t> </a:t>
            </a:r>
            <a:r>
              <a:rPr lang="en-US" altLang="zh-CN"/>
              <a:t>the</a:t>
            </a:r>
            <a:r>
              <a:rPr lang="zh-CN" altLang="en-US"/>
              <a:t> </a:t>
            </a:r>
            <a:r>
              <a:rPr lang="en-US" altLang="zh-CN"/>
              <a:t>target</a:t>
            </a:r>
            <a:r>
              <a:rPr lang="zh-CN" altLang="en-US"/>
              <a:t> </a:t>
            </a:r>
            <a:r>
              <a:rPr lang="en-US" altLang="zh-CN"/>
              <a:t>treatment</a:t>
            </a:r>
            <a:r>
              <a:rPr lang="zh-CN" altLang="en-US"/>
              <a:t> </a:t>
            </a:r>
            <a:r>
              <a:rPr lang="en-US" altLang="zh-CN"/>
              <a:t>given</a:t>
            </a:r>
            <a:r>
              <a:rPr lang="zh-CN" altLang="en-US"/>
              <a:t> </a:t>
            </a:r>
            <a:r>
              <a:rPr lang="en-US" altLang="zh-CN"/>
              <a:t>their</a:t>
            </a:r>
            <a:r>
              <a:rPr lang="zh-CN" altLang="en-US"/>
              <a:t> </a:t>
            </a:r>
            <a:r>
              <a:rPr lang="en-US" altLang="zh-CN"/>
              <a:t>baseline</a:t>
            </a:r>
            <a:r>
              <a:rPr lang="zh-CN" altLang="en-US"/>
              <a:t> </a:t>
            </a:r>
            <a:r>
              <a:rPr lang="en-US" altLang="zh-CN"/>
              <a:t>characteristics;</a:t>
            </a:r>
            <a:r>
              <a:rPr lang="zh-CN" altLang="en-US"/>
              <a:t> </a:t>
            </a:r>
            <a:r>
              <a:rPr lang="en-US" altLang="zh-CN"/>
              <a:t>it’s</a:t>
            </a:r>
            <a:r>
              <a:rPr lang="zh-CN" altLang="en-US"/>
              <a:t> </a:t>
            </a:r>
            <a:r>
              <a:rPr lang="en-US" altLang="zh-CN"/>
              <a:t>a</a:t>
            </a:r>
            <a:r>
              <a:rPr lang="zh-CN" altLang="en-US"/>
              <a:t> </a:t>
            </a:r>
            <a:r>
              <a:rPr lang="en-US" altLang="zh-CN"/>
              <a:t>personalized</a:t>
            </a:r>
            <a:r>
              <a:rPr lang="zh-CN" altLang="en-US"/>
              <a:t> </a:t>
            </a:r>
            <a:r>
              <a:rPr lang="en-US" altLang="zh-CN"/>
              <a:t>metric,</a:t>
            </a:r>
            <a:r>
              <a:rPr lang="zh-CN" altLang="en-US"/>
              <a:t> </a:t>
            </a:r>
            <a:r>
              <a:rPr lang="en-US" altLang="zh-CN"/>
              <a:t>a</a:t>
            </a:r>
            <a:r>
              <a:rPr lang="zh-CN" altLang="en-US"/>
              <a:t> </a:t>
            </a:r>
            <a:r>
              <a:rPr lang="en-US" altLang="zh-CN"/>
              <a:t>1-number</a:t>
            </a:r>
            <a:r>
              <a:rPr lang="zh-CN" altLang="en-US"/>
              <a:t> </a:t>
            </a:r>
            <a:r>
              <a:rPr lang="en-US" altLang="zh-CN"/>
              <a:t>summary</a:t>
            </a:r>
            <a:r>
              <a:rPr lang="zh-CN" altLang="en-US"/>
              <a:t> </a:t>
            </a:r>
            <a:r>
              <a:rPr lang="en-US" altLang="zh-CN"/>
              <a:t>of</a:t>
            </a:r>
            <a:r>
              <a:rPr lang="zh-CN" altLang="en-US"/>
              <a:t> </a:t>
            </a:r>
            <a:r>
              <a:rPr lang="en-US" altLang="zh-CN"/>
              <a:t>the</a:t>
            </a:r>
            <a:r>
              <a:rPr lang="zh-CN" altLang="en-US"/>
              <a:t> </a:t>
            </a:r>
            <a:r>
              <a:rPr lang="en-US" altLang="zh-CN"/>
              <a:t>subject’s</a:t>
            </a:r>
            <a:r>
              <a:rPr lang="zh-CN" altLang="en-US"/>
              <a:t> </a:t>
            </a:r>
            <a:r>
              <a:rPr lang="en-US" altLang="zh-CN"/>
              <a:t>characteristics</a:t>
            </a:r>
            <a:r>
              <a:rPr lang="zh-CN" altLang="en-US"/>
              <a:t> </a:t>
            </a:r>
            <a:r>
              <a:rPr lang="en-US" altLang="zh-CN"/>
              <a:t>relevant</a:t>
            </a:r>
            <a:r>
              <a:rPr lang="zh-CN" altLang="en-US"/>
              <a:t> </a:t>
            </a:r>
            <a:r>
              <a:rPr lang="en-US" altLang="zh-CN"/>
              <a:t>to</a:t>
            </a:r>
            <a:r>
              <a:rPr lang="zh-CN" altLang="en-US"/>
              <a:t> </a:t>
            </a:r>
            <a:r>
              <a:rPr lang="en-US" altLang="zh-CN"/>
              <a:t>treatment</a:t>
            </a:r>
            <a:r>
              <a:rPr lang="zh-CN" altLang="en-US"/>
              <a:t> </a:t>
            </a:r>
            <a:r>
              <a:rPr lang="en-US" altLang="zh-CN"/>
              <a:t>assignment.</a:t>
            </a:r>
            <a:r>
              <a:rPr lang="zh-CN" altLang="en-US"/>
              <a:t> </a:t>
            </a:r>
            <a:r>
              <a:rPr lang="en-US" altLang="zh-CN"/>
              <a:t>If</a:t>
            </a:r>
            <a:r>
              <a:rPr lang="zh-CN" altLang="en-US"/>
              <a:t> </a:t>
            </a:r>
            <a:r>
              <a:rPr lang="en-US" altLang="zh-CN"/>
              <a:t>two</a:t>
            </a:r>
            <a:r>
              <a:rPr lang="zh-CN" altLang="en-US"/>
              <a:t> </a:t>
            </a:r>
            <a:r>
              <a:rPr lang="en-US" altLang="zh-CN"/>
              <a:t>subjects’</a:t>
            </a:r>
            <a:r>
              <a:rPr lang="zh-CN" altLang="en-US"/>
              <a:t> </a:t>
            </a:r>
            <a:r>
              <a:rPr lang="en-US" altLang="zh-CN"/>
              <a:t>have</a:t>
            </a:r>
            <a:r>
              <a:rPr lang="zh-CN" altLang="en-US"/>
              <a:t> </a:t>
            </a:r>
            <a:r>
              <a:rPr lang="en-US" altLang="zh-CN"/>
              <a:t>very</a:t>
            </a:r>
            <a:r>
              <a:rPr lang="zh-CN" altLang="en-US"/>
              <a:t> </a:t>
            </a:r>
            <a:r>
              <a:rPr lang="en-US" altLang="zh-CN"/>
              <a:t>similar</a:t>
            </a:r>
            <a:r>
              <a:rPr lang="zh-CN" altLang="en-US"/>
              <a:t> </a:t>
            </a:r>
            <a:r>
              <a:rPr lang="en-US" altLang="zh-CN"/>
              <a:t>propensity</a:t>
            </a:r>
            <a:r>
              <a:rPr lang="zh-CN" altLang="en-US"/>
              <a:t> </a:t>
            </a:r>
            <a:r>
              <a:rPr lang="en-US" altLang="zh-CN"/>
              <a:t>scores,</a:t>
            </a:r>
            <a:r>
              <a:rPr lang="zh-CN" altLang="en-US"/>
              <a:t> </a:t>
            </a:r>
            <a:r>
              <a:rPr lang="en-US" altLang="zh-CN"/>
              <a:t>then</a:t>
            </a:r>
            <a:r>
              <a:rPr lang="zh-CN" altLang="en-US"/>
              <a:t> </a:t>
            </a:r>
            <a:r>
              <a:rPr lang="en-US" altLang="zh-CN"/>
              <a:t>they</a:t>
            </a:r>
            <a:r>
              <a:rPr lang="zh-CN" altLang="en-US"/>
              <a:t> </a:t>
            </a:r>
            <a:r>
              <a:rPr lang="en-US" altLang="zh-CN"/>
              <a:t>are</a:t>
            </a:r>
            <a:r>
              <a:rPr lang="zh-CN" altLang="en-US"/>
              <a:t> </a:t>
            </a:r>
            <a:r>
              <a:rPr lang="en-US" altLang="zh-CN"/>
              <a:t>very</a:t>
            </a:r>
            <a:r>
              <a:rPr lang="zh-CN" altLang="en-US"/>
              <a:t> </a:t>
            </a:r>
            <a:r>
              <a:rPr lang="en-US" altLang="zh-CN"/>
              <a:t>similar</a:t>
            </a:r>
            <a:r>
              <a:rPr lang="zh-CN" altLang="en-US"/>
              <a:t> </a:t>
            </a:r>
            <a:r>
              <a:rPr lang="en-US" altLang="zh-CN"/>
              <a:t>when</a:t>
            </a:r>
            <a:r>
              <a:rPr lang="zh-CN" altLang="en-US"/>
              <a:t> </a:t>
            </a:r>
            <a:r>
              <a:rPr lang="en-US" altLang="zh-CN"/>
              <a:t>it</a:t>
            </a:r>
            <a:r>
              <a:rPr lang="zh-CN" altLang="en-US"/>
              <a:t> </a:t>
            </a:r>
            <a:r>
              <a:rPr lang="en-US" altLang="zh-CN"/>
              <a:t>comes</a:t>
            </a:r>
            <a:r>
              <a:rPr lang="zh-CN" altLang="en-US"/>
              <a:t> </a:t>
            </a:r>
            <a:r>
              <a:rPr lang="en-US" altLang="zh-CN"/>
              <a:t>to</a:t>
            </a:r>
            <a:r>
              <a:rPr lang="zh-CN" altLang="en-US"/>
              <a:t> </a:t>
            </a:r>
            <a:r>
              <a:rPr lang="en-US" altLang="zh-CN"/>
              <a:t>treatment</a:t>
            </a:r>
            <a:r>
              <a:rPr lang="zh-CN" altLang="en-US"/>
              <a:t> </a:t>
            </a:r>
            <a:r>
              <a:rPr lang="en-US" altLang="zh-CN"/>
              <a:t>assignment</a:t>
            </a:r>
            <a:r>
              <a:rPr lang="zh-CN" altLang="en-US"/>
              <a:t> </a:t>
            </a:r>
            <a:r>
              <a:rPr lang="en-US" altLang="zh-CN"/>
              <a:t>and</a:t>
            </a:r>
            <a:r>
              <a:rPr lang="zh-CN" altLang="en-US"/>
              <a:t> </a:t>
            </a:r>
            <a:r>
              <a:rPr lang="en-US" altLang="zh-CN"/>
              <a:t>thus</a:t>
            </a:r>
            <a:r>
              <a:rPr lang="zh-CN" altLang="en-US"/>
              <a:t> </a:t>
            </a:r>
            <a:r>
              <a:rPr lang="en-US" altLang="zh-CN"/>
              <a:t>very</a:t>
            </a:r>
            <a:r>
              <a:rPr lang="zh-CN" altLang="en-US"/>
              <a:t> </a:t>
            </a:r>
            <a:r>
              <a:rPr lang="en-US" altLang="zh-CN"/>
              <a:t>comparable</a:t>
            </a:r>
            <a:r>
              <a:rPr lang="zh-CN" altLang="en-US"/>
              <a:t> </a:t>
            </a:r>
            <a:r>
              <a:rPr lang="en-US" altLang="zh-CN"/>
              <a:t>in</a:t>
            </a:r>
            <a:r>
              <a:rPr lang="zh-CN" altLang="en-US"/>
              <a:t> </a:t>
            </a:r>
            <a:r>
              <a:rPr lang="en-US" altLang="zh-CN"/>
              <a:t>terms</a:t>
            </a:r>
            <a:r>
              <a:rPr lang="zh-CN" altLang="en-US"/>
              <a:t> </a:t>
            </a:r>
            <a:r>
              <a:rPr lang="en-US" altLang="zh-CN"/>
              <a:t>of</a:t>
            </a:r>
            <a:r>
              <a:rPr lang="zh-CN" altLang="en-US"/>
              <a:t> </a:t>
            </a:r>
            <a:r>
              <a:rPr lang="en-US" altLang="zh-CN"/>
              <a:t>their</a:t>
            </a:r>
            <a:r>
              <a:rPr lang="zh-CN" altLang="en-US"/>
              <a:t> </a:t>
            </a:r>
            <a:r>
              <a:rPr lang="en-US" altLang="zh-CN"/>
              <a:t>treatment</a:t>
            </a:r>
            <a:r>
              <a:rPr lang="zh-CN" altLang="en-US"/>
              <a:t> </a:t>
            </a:r>
            <a:r>
              <a:rPr lang="en-US" altLang="zh-CN"/>
              <a:t>effects/outcomes.</a:t>
            </a:r>
            <a:r>
              <a:rPr lang="zh-CN" altLang="en-US"/>
              <a:t>  </a:t>
            </a:r>
            <a:endParaRPr lang="en-US"/>
          </a:p>
        </p:txBody>
      </p:sp>
      <p:sp>
        <p:nvSpPr>
          <p:cNvPr id="4" name="Slide Number Placeholder 3"/>
          <p:cNvSpPr>
            <a:spLocks noGrp="1"/>
          </p:cNvSpPr>
          <p:nvPr>
            <p:ph type="sldNum" sz="quarter" idx="5"/>
          </p:nvPr>
        </p:nvSpPr>
        <p:spPr/>
        <p:txBody>
          <a:bodyPr/>
          <a:lstStyle/>
          <a:p>
            <a:fld id="{DBCCA093-4890-4B46-98EB-711D340FBB2C}" type="slidenum">
              <a:rPr lang="en-US" smtClean="0"/>
              <a:t>7</a:t>
            </a:fld>
            <a:endParaRPr lang="en-US"/>
          </a:p>
        </p:txBody>
      </p:sp>
    </p:spTree>
    <p:extLst>
      <p:ext uri="{BB962C8B-B14F-4D97-AF65-F5344CB8AC3E}">
        <p14:creationId xmlns:p14="http://schemas.microsoft.com/office/powerpoint/2010/main" val="4121224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Crimson Text"/>
              </a:rPr>
              <a:t>The reason is that there is confounding bias. For example, if I were going to study the effect of carrying matches on the risk of getting lung cancer. The treatment is not randomized, and people who are smokers are more likely to carry matches around, and we know that smoking causes lung cancer. So in this study, smoking status is a confounder. Without adjusting for smoking, I would get a wrong answer that carrying matches increases the risk of getting lung cancer. So in order to reduce confounding bias, we need to adjust for all confounders in our study.</a:t>
            </a:r>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8</a:t>
            </a:fld>
            <a:endParaRPr lang="en-US" dirty="0"/>
          </a:p>
        </p:txBody>
      </p:sp>
    </p:spTree>
    <p:extLst>
      <p:ext uri="{BB962C8B-B14F-4D97-AF65-F5344CB8AC3E}">
        <p14:creationId xmlns:p14="http://schemas.microsoft.com/office/powerpoint/2010/main" val="1078468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Crimson Text"/>
              </a:rPr>
              <a:t>The reason is that there is confounding bias. For example, if I were going to study the effect of carrying matches on the risk of getting lung cancer. The treatment is not randomized, and people who are smokers are more likely to carry matches around, and we know that smoking causes lung cancer. So in this study, smoking status is a confounder. Without adjusting for smoking, I would get a wrong answer that carrying matches increases the risk of getting lung cancer. So in order to reduce confounding bias, we need to adjust for all confounders in our study.</a:t>
            </a:r>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9</a:t>
            </a:fld>
            <a:endParaRPr lang="en-US" dirty="0"/>
          </a:p>
        </p:txBody>
      </p:sp>
    </p:spTree>
    <p:extLst>
      <p:ext uri="{BB962C8B-B14F-4D97-AF65-F5344CB8AC3E}">
        <p14:creationId xmlns:p14="http://schemas.microsoft.com/office/powerpoint/2010/main" val="143793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how can we adjust for confounders? Propensity score is a popular method for that. </a:t>
            </a:r>
          </a:p>
          <a:p>
            <a:pPr marL="158750" indent="0">
              <a:buClr>
                <a:schemeClr val="accent1"/>
              </a:buClr>
              <a:buNone/>
            </a:pPr>
            <a:r>
              <a:rPr lang="en-US" sz="1100" dirty="0"/>
              <a:t>Propensity score is the probability of a patient receiving the treatment given the patient’s baseline characteristics. </a:t>
            </a:r>
          </a:p>
        </p:txBody>
      </p:sp>
      <p:sp>
        <p:nvSpPr>
          <p:cNvPr id="4" name="Slide Number Placeholder 3"/>
          <p:cNvSpPr>
            <a:spLocks noGrp="1"/>
          </p:cNvSpPr>
          <p:nvPr>
            <p:ph type="sldNum" sz="quarter" idx="5"/>
          </p:nvPr>
        </p:nvSpPr>
        <p:spPr/>
        <p:txBody>
          <a:bodyPr/>
          <a:lstStyle/>
          <a:p>
            <a:fld id="{02322656-8894-1544-92AA-01B3CF5E6182}" type="slidenum">
              <a:rPr lang="en-US" smtClean="0"/>
              <a:pPr/>
              <a:t>10</a:t>
            </a:fld>
            <a:endParaRPr lang="en-US" dirty="0"/>
          </a:p>
        </p:txBody>
      </p:sp>
    </p:spTree>
    <p:extLst>
      <p:ext uri="{BB962C8B-B14F-4D97-AF65-F5344CB8AC3E}">
        <p14:creationId xmlns:p14="http://schemas.microsoft.com/office/powerpoint/2010/main" val="417141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True propensity scores are not observed, but can be estimated from the data. In practice, PS is often estimated with a logistic regression. The input to the propensity score model include covariates that are believed to be confounders. </a:t>
            </a:r>
          </a:p>
        </p:txBody>
      </p:sp>
      <p:sp>
        <p:nvSpPr>
          <p:cNvPr id="4" name="Slide Number Placeholder 3"/>
          <p:cNvSpPr>
            <a:spLocks noGrp="1"/>
          </p:cNvSpPr>
          <p:nvPr>
            <p:ph type="sldNum" sz="quarter" idx="5"/>
          </p:nvPr>
        </p:nvSpPr>
        <p:spPr/>
        <p:txBody>
          <a:bodyPr/>
          <a:lstStyle/>
          <a:p>
            <a:fld id="{02322656-8894-1544-92AA-01B3CF5E6182}" type="slidenum">
              <a:rPr lang="en-US" smtClean="0"/>
              <a:pPr/>
              <a:t>11</a:t>
            </a:fld>
            <a:endParaRPr lang="en-US" dirty="0"/>
          </a:p>
        </p:txBody>
      </p:sp>
    </p:spTree>
    <p:extLst>
      <p:ext uri="{BB962C8B-B14F-4D97-AF65-F5344CB8AC3E}">
        <p14:creationId xmlns:p14="http://schemas.microsoft.com/office/powerpoint/2010/main" val="2730025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mn-lt"/>
              </a:rPr>
              <a:t>PS can then be used in several ways to remove confounding bias.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b="0" i="0" u="none" strike="noStrike" dirty="0">
                <a:solidFill>
                  <a:srgbClr val="292929"/>
                </a:solidFill>
                <a:effectLst/>
                <a:latin typeface="+mn-lt"/>
              </a:rPr>
              <a:t>For example, in matching, each treated patient is matched with the control patient with the closest propensity score. Matching on propensity score helps to balance the treatment and control groups, reducing the influence of confounders on the effect estimate.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b="0" i="0" u="none" strike="noStrike" dirty="0">
                <a:solidFill>
                  <a:srgbClr val="292929"/>
                </a:solidFill>
                <a:effectLst/>
                <a:latin typeface="+mn-lt"/>
              </a:rPr>
              <a:t>PS can also be used in other ways like stratification and IPTW.</a:t>
            </a:r>
            <a:endParaRPr lang="en-US" b="0" i="0" u="none" strike="noStrike" dirty="0">
              <a:solidFill>
                <a:srgbClr val="333333"/>
              </a:solidFill>
              <a:effectLst/>
              <a:latin typeface="+mn-lt"/>
            </a:endParaRPr>
          </a:p>
        </p:txBody>
      </p:sp>
      <p:sp>
        <p:nvSpPr>
          <p:cNvPr id="4" name="Slide Number Placeholder 3"/>
          <p:cNvSpPr>
            <a:spLocks noGrp="1"/>
          </p:cNvSpPr>
          <p:nvPr>
            <p:ph type="sldNum" sz="quarter" idx="5"/>
          </p:nvPr>
        </p:nvSpPr>
        <p:spPr/>
        <p:txBody>
          <a:bodyPr/>
          <a:lstStyle/>
          <a:p>
            <a:fld id="{02322656-8894-1544-92AA-01B3CF5E6182}" type="slidenum">
              <a:rPr lang="en-US" smtClean="0"/>
              <a:pPr/>
              <a:t>12</a:t>
            </a:fld>
            <a:endParaRPr lang="en-US" dirty="0"/>
          </a:p>
        </p:txBody>
      </p:sp>
    </p:spTree>
    <p:extLst>
      <p:ext uri="{BB962C8B-B14F-4D97-AF65-F5344CB8AC3E}">
        <p14:creationId xmlns:p14="http://schemas.microsoft.com/office/powerpoint/2010/main" val="3093616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mn-lt"/>
              </a:rPr>
              <a:t>PS can then be used in several ways to remove confounding bias.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b="0" i="0" u="none" strike="noStrike" dirty="0">
                <a:solidFill>
                  <a:srgbClr val="292929"/>
                </a:solidFill>
                <a:effectLst/>
                <a:latin typeface="+mn-lt"/>
              </a:rPr>
              <a:t>For example, in matching, each treated patient is matched with the control patient with the closest propensity score. Matching on propensity score helps to balance the treatment and control groups, reducing the influence of confounders on the effect estimate.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b="0" i="0" u="none" strike="noStrike" dirty="0">
                <a:solidFill>
                  <a:srgbClr val="292929"/>
                </a:solidFill>
                <a:effectLst/>
                <a:latin typeface="+mn-lt"/>
              </a:rPr>
              <a:t>PS can also be used in other ways like stratification and IPTW.</a:t>
            </a:r>
            <a:endParaRPr lang="en-US" b="0" i="0" u="none" strike="noStrike" dirty="0">
              <a:solidFill>
                <a:srgbClr val="333333"/>
              </a:solidFill>
              <a:effectLst/>
              <a:latin typeface="+mn-lt"/>
            </a:endParaRPr>
          </a:p>
        </p:txBody>
      </p:sp>
      <p:sp>
        <p:nvSpPr>
          <p:cNvPr id="4" name="Slide Number Placeholder 3"/>
          <p:cNvSpPr>
            <a:spLocks noGrp="1"/>
          </p:cNvSpPr>
          <p:nvPr>
            <p:ph type="sldNum" sz="quarter" idx="5"/>
          </p:nvPr>
        </p:nvSpPr>
        <p:spPr/>
        <p:txBody>
          <a:bodyPr/>
          <a:lstStyle/>
          <a:p>
            <a:fld id="{02322656-8894-1544-92AA-01B3CF5E6182}" type="slidenum">
              <a:rPr lang="en-US" smtClean="0"/>
              <a:pPr/>
              <a:t>13</a:t>
            </a:fld>
            <a:endParaRPr lang="en-US" dirty="0"/>
          </a:p>
        </p:txBody>
      </p:sp>
    </p:spTree>
    <p:extLst>
      <p:ext uri="{BB962C8B-B14F-4D97-AF65-F5344CB8AC3E}">
        <p14:creationId xmlns:p14="http://schemas.microsoft.com/office/powerpoint/2010/main" val="1580366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Crimson Text"/>
              </a:rPr>
              <a:t>The reason is that there is confounding bias. For example, if I were going to study the effect of carrying matches on the risk of getting lung cancer. The treatment is not randomized, and people who are smokers are more likely to carry matches around, and we know that smoking causes lung cancer. So in this study, smoking status is a confounder. Without adjusting for smoking, I would get a wrong answer that carrying matches increases the risk of getting lung cancer. So in order to reduce confounding bias, we need to adjust for all confounders in our study.</a:t>
            </a:r>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14</a:t>
            </a:fld>
            <a:endParaRPr lang="en-US" dirty="0"/>
          </a:p>
        </p:txBody>
      </p:sp>
    </p:spTree>
    <p:extLst>
      <p:ext uri="{BB962C8B-B14F-4D97-AF65-F5344CB8AC3E}">
        <p14:creationId xmlns:p14="http://schemas.microsoft.com/office/powerpoint/2010/main" val="1275324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Crimson Text"/>
              </a:rPr>
              <a:t>The reason is that there is confounding bias. For example, if I were going to study the effect of carrying matches on the risk of getting lung cancer. The treatment is not randomized, and people who are smokers are more likely to carry matches around, and we know that smoking causes lung cancer. So in this study, smoking status is a confounder. Without adjusting for smoking, I would get a wrong answer that carrying matches increases the risk of getting lung cancer. So in order to reduce confounding bias, we need to adjust for all confounders in our study.</a:t>
            </a:r>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15</a:t>
            </a:fld>
            <a:endParaRPr lang="en-US" dirty="0"/>
          </a:p>
        </p:txBody>
      </p:sp>
    </p:spTree>
    <p:extLst>
      <p:ext uri="{BB962C8B-B14F-4D97-AF65-F5344CB8AC3E}">
        <p14:creationId xmlns:p14="http://schemas.microsoft.com/office/powerpoint/2010/main" val="4270652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49600" y="2130426"/>
            <a:ext cx="8128000" cy="1755775"/>
          </a:xfrm>
        </p:spPr>
        <p:txBody>
          <a:bodyPr/>
          <a:lstStyle>
            <a:lvl1pPr>
              <a:defRPr/>
            </a:lvl1pPr>
          </a:lstStyle>
          <a:p>
            <a:r>
              <a:rPr lang="en-US"/>
              <a:t>Click to edit Master title style</a:t>
            </a:r>
          </a:p>
        </p:txBody>
      </p:sp>
      <p:sp>
        <p:nvSpPr>
          <p:cNvPr id="3" name="Subtitle 2"/>
          <p:cNvSpPr>
            <a:spLocks noGrp="1"/>
          </p:cNvSpPr>
          <p:nvPr>
            <p:ph type="subTitle" idx="1"/>
          </p:nvPr>
        </p:nvSpPr>
        <p:spPr>
          <a:xfrm>
            <a:off x="3149600" y="4038600"/>
            <a:ext cx="8128000" cy="1752600"/>
          </a:xfrm>
        </p:spPr>
        <p:txBody>
          <a:bodyPr>
            <a:normAutofit/>
          </a:bodyPr>
          <a:lstStyle>
            <a:lvl1pPr marL="0" indent="0" algn="ctr">
              <a:buNone/>
              <a:defRPr sz="2800">
                <a:solidFill>
                  <a:srgbClr val="15315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3" descr="C:\Users\pryan4\Downloads\want-impact-public-health-help-shape-journey-ahead\OHDSI logo with text - vertical - colored.png">
            <a:extLst>
              <a:ext uri="{FF2B5EF4-FFF2-40B4-BE49-F238E27FC236}">
                <a16:creationId xmlns:a16="http://schemas.microsoft.com/office/drawing/2014/main" id="{E7554C83-E62F-48C0-8308-2B4788DD0E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1447800"/>
            <a:ext cx="3451860" cy="41558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2E51E90-0C4E-473C-AC0E-58AA21A6B7FD}"/>
              </a:ext>
            </a:extLst>
          </p:cNvPr>
          <p:cNvSpPr/>
          <p:nvPr userDrawn="1"/>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2533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4" name="Picture Placeholder 2"/>
          <p:cNvSpPr>
            <a:spLocks noGrp="1" noChangeAspect="1"/>
          </p:cNvSpPr>
          <p:nvPr>
            <p:ph type="pic" idx="14"/>
          </p:nvPr>
        </p:nvSpPr>
        <p:spPr>
          <a:xfrm>
            <a:off x="5151603" y="692545"/>
            <a:ext cx="7053813" cy="5318788"/>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83"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7" indent="0">
              <a:buNone/>
              <a:defRPr sz="1500"/>
            </a:lvl7pPr>
            <a:lvl8pPr marL="2400180" indent="0">
              <a:buNone/>
              <a:defRPr sz="1500"/>
            </a:lvl8pPr>
            <a:lvl9pPr marL="2743063" indent="0">
              <a:buNone/>
              <a:defRPr sz="1500"/>
            </a:lvl9pPr>
          </a:lstStyle>
          <a:p>
            <a:endParaRPr lang="en-US" dirty="0"/>
          </a:p>
          <a:p>
            <a:r>
              <a:rPr lang="en-US" dirty="0"/>
              <a:t>Drag picture to placeholder or click icon to add</a:t>
            </a:r>
          </a:p>
        </p:txBody>
      </p:sp>
      <p:sp>
        <p:nvSpPr>
          <p:cNvPr id="8" name="Text Placeholder 15"/>
          <p:cNvSpPr>
            <a:spLocks noGrp="1"/>
          </p:cNvSpPr>
          <p:nvPr>
            <p:ph type="body" sz="quarter" idx="16" hasCustomPrompt="1"/>
          </p:nvPr>
        </p:nvSpPr>
        <p:spPr>
          <a:xfrm>
            <a:off x="761757" y="1735999"/>
            <a:ext cx="4039377" cy="4275335"/>
          </a:xfrm>
          <a:prstGeom prst="rect">
            <a:avLst/>
          </a:prstGeom>
        </p:spPr>
        <p:txBody>
          <a:bodyPr/>
          <a:lstStyle>
            <a:lvl1pPr marL="0" indent="0">
              <a:buNone/>
              <a:defRPr/>
            </a:lvl1pPr>
          </a:lstStyle>
          <a:p>
            <a:r>
              <a:rPr lang="en-US" dirty="0" err="1"/>
              <a:t>Lpsum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t>
            </a:r>
            <a:r>
              <a:rPr lang="en-US" dirty="0" err="1"/>
              <a:t>libero</a:t>
            </a:r>
            <a:r>
              <a:rPr lang="en-US" dirty="0"/>
              <a:t>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9" name="Title 1"/>
          <p:cNvSpPr>
            <a:spLocks noGrp="1"/>
          </p:cNvSpPr>
          <p:nvPr>
            <p:ph type="title" hasCustomPrompt="1"/>
          </p:nvPr>
        </p:nvSpPr>
        <p:spPr>
          <a:xfrm>
            <a:off x="761757" y="733087"/>
            <a:ext cx="4389847" cy="868431"/>
          </a:xfrm>
          <a:prstGeom prst="rect">
            <a:avLst/>
          </a:prstGeom>
        </p:spPr>
        <p:txBody>
          <a:bodyPr/>
          <a:lstStyle/>
          <a:p>
            <a:r>
              <a:rPr lang="en-US" dirty="0"/>
              <a:t>Click to edit title</a:t>
            </a:r>
          </a:p>
        </p:txBody>
      </p:sp>
      <p:sp>
        <p:nvSpPr>
          <p:cNvPr id="10" name="Slide Number Placeholder 4">
            <a:extLst>
              <a:ext uri="{FF2B5EF4-FFF2-40B4-BE49-F238E27FC236}">
                <a16:creationId xmlns:a16="http://schemas.microsoft.com/office/drawing/2014/main" id="{B550263E-EA9E-6F4F-B2E4-BD35FF9FEC81}"/>
              </a:ext>
            </a:extLst>
          </p:cNvPr>
          <p:cNvSpPr>
            <a:spLocks noGrp="1"/>
          </p:cNvSpPr>
          <p:nvPr>
            <p:ph type="sldNum" sz="quarter" idx="4"/>
          </p:nvPr>
        </p:nvSpPr>
        <p:spPr>
          <a:xfrm>
            <a:off x="8432555" y="6437964"/>
            <a:ext cx="2844800" cy="365125"/>
          </a:xfrm>
          <a:prstGeom prst="rect">
            <a:avLst/>
          </a:prstGeom>
        </p:spPr>
        <p:txBody>
          <a:bodyPr vert="horz" lIns="91440" tIns="45720" rIns="91440" bIns="45720" rtlCol="0" anchor="ctr"/>
          <a:lstStyle>
            <a:lvl1pPr algn="r">
              <a:defRPr sz="1000">
                <a:solidFill>
                  <a:schemeClr val="bg1"/>
                </a:solidFill>
                <a:latin typeface="Arial" panose="020B0604020202020204" pitchFamily="34" charset="0"/>
                <a:cs typeface="Arial" panose="020B0604020202020204" pitchFamily="34" charset="0"/>
              </a:defRPr>
            </a:lvl1pPr>
          </a:lstStyle>
          <a:p>
            <a:fld id="{DFF3CF64-7C58-ED48-B151-C0AF0EEF3592}" type="slidenum">
              <a:rPr lang="en-US" smtClean="0"/>
              <a:pPr/>
              <a:t>‹#›</a:t>
            </a:fld>
            <a:endParaRPr lang="en-US" dirty="0"/>
          </a:p>
        </p:txBody>
      </p:sp>
    </p:spTree>
    <p:extLst>
      <p:ext uri="{BB962C8B-B14F-4D97-AF65-F5344CB8AC3E}">
        <p14:creationId xmlns:p14="http://schemas.microsoft.com/office/powerpoint/2010/main" val="323548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0382" y="152400"/>
            <a:ext cx="10332018" cy="8382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7" name="Picture 2" descr="C:\Users\pryan4\Downloads\want-impact-public-health-help-shape-journey-ahead\OHDSI logo only - colored.png">
            <a:extLst>
              <a:ext uri="{FF2B5EF4-FFF2-40B4-BE49-F238E27FC236}">
                <a16:creationId xmlns:a16="http://schemas.microsoft.com/office/drawing/2014/main" id="{8E27D786-324D-4E22-B525-044E22AFE8A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0382" y="152400"/>
            <a:ext cx="10332018" cy="8382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8" name="Picture 2" descr="C:\Users\pryan4\Downloads\want-impact-public-health-help-shape-journey-ahead\OHDSI logo only - colored.png">
            <a:extLst>
              <a:ext uri="{FF2B5EF4-FFF2-40B4-BE49-F238E27FC236}">
                <a16:creationId xmlns:a16="http://schemas.microsoft.com/office/drawing/2014/main" id="{6704EB07-5162-4E35-A2EB-81F553E3967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F7E808-9302-4B4C-9AD7-0211CD846277}"/>
              </a:ext>
            </a:extLst>
          </p:cNvPr>
          <p:cNvSpPr/>
          <p:nvPr userDrawn="1"/>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9244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0382" y="152400"/>
            <a:ext cx="10332018" cy="838200"/>
          </a:xfrm>
        </p:spPr>
        <p:txBody>
          <a:bodyPr/>
          <a:lstStyle/>
          <a:p>
            <a:r>
              <a:rPr lang="en-US"/>
              <a:t>Click to edit Master title style</a:t>
            </a:r>
          </a:p>
        </p:txBody>
      </p:sp>
      <p:sp>
        <p:nvSpPr>
          <p:cNvPr id="10"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6" name="Picture 2" descr="C:\Users\pryan4\Downloads\want-impact-public-health-help-shape-journey-ahead\OHDSI logo only - colored.png">
            <a:extLst>
              <a:ext uri="{FF2B5EF4-FFF2-40B4-BE49-F238E27FC236}">
                <a16:creationId xmlns:a16="http://schemas.microsoft.com/office/drawing/2014/main" id="{1A5E6E12-2FC3-42E8-8BB6-3627951F88C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FBDDB2-0751-4639-B11D-C8B98E7ACF92}"/>
              </a:ext>
            </a:extLst>
          </p:cNvPr>
          <p:cNvSpPr/>
          <p:nvPr userDrawn="1"/>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966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
        <p:nvSpPr>
          <p:cNvPr id="5" name="Rectangle 4">
            <a:extLst>
              <a:ext uri="{FF2B5EF4-FFF2-40B4-BE49-F238E27FC236}">
                <a16:creationId xmlns:a16="http://schemas.microsoft.com/office/drawing/2014/main" id="{FB2F1865-3EF1-48A0-9F37-5FB0798E68D5}"/>
              </a:ext>
            </a:extLst>
          </p:cNvPr>
          <p:cNvSpPr/>
          <p:nvPr userDrawn="1"/>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2" descr="C:\Users\pryan4\Downloads\want-impact-public-health-help-shape-journey-ahead\OHDSI logo only - colored.png">
            <a:extLst>
              <a:ext uri="{FF2B5EF4-FFF2-40B4-BE49-F238E27FC236}">
                <a16:creationId xmlns:a16="http://schemas.microsoft.com/office/drawing/2014/main" id="{09A03D4B-1AF1-4F2F-A794-7D4F3F3D12C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141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head_Only - IQVIA">
    <p:spTree>
      <p:nvGrpSpPr>
        <p:cNvPr id="1" name=""/>
        <p:cNvGrpSpPr/>
        <p:nvPr/>
      </p:nvGrpSpPr>
      <p:grpSpPr>
        <a:xfrm>
          <a:off x="0" y="0"/>
          <a:ext cx="0" cy="0"/>
          <a:chOff x="0" y="0"/>
          <a:chExt cx="0" cy="0"/>
        </a:xfrm>
      </p:grpSpPr>
      <p:sp>
        <p:nvSpPr>
          <p:cNvPr id="12"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13"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55" name="Footer Placeholder 4">
            <a:extLst>
              <a:ext uri="{FF2B5EF4-FFF2-40B4-BE49-F238E27FC236}">
                <a16:creationId xmlns:a16="http://schemas.microsoft.com/office/drawing/2014/main" id="{76ED9213-76D9-7A47-BBC6-21289543AEB2}"/>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5" name="Slide Number Placeholder 5">
            <a:extLst>
              <a:ext uri="{FF2B5EF4-FFF2-40B4-BE49-F238E27FC236}">
                <a16:creationId xmlns:a16="http://schemas.microsoft.com/office/drawing/2014/main" id="{1E387831-BA5F-49F6-AA7A-A7D23D1B4F4D}"/>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8" name="Graphic 7">
            <a:extLst>
              <a:ext uri="{FF2B5EF4-FFF2-40B4-BE49-F238E27FC236}">
                <a16:creationId xmlns:a16="http://schemas.microsoft.com/office/drawing/2014/main" id="{BCBCE073-12D8-9D4F-9B15-2F9BE4AC35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106653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rmal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7" name="Picture 6">
            <a:extLst>
              <a:ext uri="{FF2B5EF4-FFF2-40B4-BE49-F238E27FC236}">
                <a16:creationId xmlns:a16="http://schemas.microsoft.com/office/drawing/2014/main" id="{3FE915A8-3115-FB4D-AB00-D5972D6FD9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66757" y="57945"/>
            <a:ext cx="1143000" cy="584200"/>
          </a:xfrm>
          <a:prstGeom prst="rect">
            <a:avLst/>
          </a:prstGeom>
        </p:spPr>
      </p:pic>
      <p:sp>
        <p:nvSpPr>
          <p:cNvPr id="10" name="Date Placeholder 9">
            <a:extLst>
              <a:ext uri="{FF2B5EF4-FFF2-40B4-BE49-F238E27FC236}">
                <a16:creationId xmlns:a16="http://schemas.microsoft.com/office/drawing/2014/main" id="{3AAC4C9B-5EDF-E04C-895F-E5EF455017B5}"/>
              </a:ext>
            </a:extLst>
          </p:cNvPr>
          <p:cNvSpPr>
            <a:spLocks noGrp="1"/>
          </p:cNvSpPr>
          <p:nvPr>
            <p:ph type="dt" sz="half" idx="10"/>
          </p:nvPr>
        </p:nvSpPr>
        <p:spPr/>
        <p:txBody>
          <a:bodyPr/>
          <a:lstStyle/>
          <a:p>
            <a:fld id="{E2698398-E57F-48A9-B422-5464D4C103DB}" type="datetime4">
              <a:rPr lang="en-US" altLang="en-US" smtClean="0"/>
              <a:t>October 6, 2025</a:t>
            </a:fld>
            <a:endParaRPr lang="en-GB" altLang="en-US"/>
          </a:p>
        </p:txBody>
      </p:sp>
      <p:sp>
        <p:nvSpPr>
          <p:cNvPr id="11" name="Footer Placeholder 10">
            <a:extLst>
              <a:ext uri="{FF2B5EF4-FFF2-40B4-BE49-F238E27FC236}">
                <a16:creationId xmlns:a16="http://schemas.microsoft.com/office/drawing/2014/main" id="{B2D78615-58DB-774E-96A8-AEF5504E8F9C}"/>
              </a:ext>
            </a:extLst>
          </p:cNvPr>
          <p:cNvSpPr>
            <a:spLocks noGrp="1"/>
          </p:cNvSpPr>
          <p:nvPr>
            <p:ph type="ftr" sz="quarter" idx="11"/>
          </p:nvPr>
        </p:nvSpPr>
        <p:spPr>
          <a:xfrm>
            <a:off x="954332" y="6424039"/>
            <a:ext cx="8638116" cy="292100"/>
          </a:xfrm>
        </p:spPr>
        <p:txBody>
          <a:bodyPr/>
          <a:lstStyle/>
          <a:p>
            <a:r>
              <a:rPr lang="en-GB" altLang="en-US"/>
              <a:t>Introduction of the DARWIN EU® Coordination Centre </a:t>
            </a:r>
          </a:p>
        </p:txBody>
      </p:sp>
      <p:sp>
        <p:nvSpPr>
          <p:cNvPr id="12" name="Slide Number Placeholder 11">
            <a:extLst>
              <a:ext uri="{FF2B5EF4-FFF2-40B4-BE49-F238E27FC236}">
                <a16:creationId xmlns:a16="http://schemas.microsoft.com/office/drawing/2014/main" id="{D97840BC-3B6B-8D4E-ABC6-E773A96B291D}"/>
              </a:ext>
            </a:extLst>
          </p:cNvPr>
          <p:cNvSpPr>
            <a:spLocks noGrp="1"/>
          </p:cNvSpPr>
          <p:nvPr>
            <p:ph type="sldNum" sz="quarter" idx="12"/>
          </p:nvPr>
        </p:nvSpPr>
        <p:spPr/>
        <p:txBody>
          <a:bodyPr/>
          <a:lstStyle/>
          <a:p>
            <a:fld id="{DB468437-DC6C-443C-8387-7F3DABA73C17}" type="slidenum">
              <a:rPr lang="en-GB" altLang="en-US" smtClean="0"/>
              <a:pPr/>
              <a:t>‹#›</a:t>
            </a:fld>
            <a:endParaRPr lang="en-GB" altLang="en-US"/>
          </a:p>
        </p:txBody>
      </p:sp>
      <p:sp>
        <p:nvSpPr>
          <p:cNvPr id="13" name="Title 12">
            <a:extLst>
              <a:ext uri="{FF2B5EF4-FFF2-40B4-BE49-F238E27FC236}">
                <a16:creationId xmlns:a16="http://schemas.microsoft.com/office/drawing/2014/main" id="{7A67949F-326B-3D45-9AD6-F692D580B95C}"/>
              </a:ext>
            </a:extLst>
          </p:cNvPr>
          <p:cNvSpPr>
            <a:spLocks noGrp="1"/>
          </p:cNvSpPr>
          <p:nvPr>
            <p:ph type="title"/>
          </p:nvPr>
        </p:nvSpPr>
        <p:spPr/>
        <p:txBody>
          <a:bodyPr/>
          <a:lstStyle/>
          <a:p>
            <a:r>
              <a:rPr lang="en-GB"/>
              <a:t>Click to edit Master title style</a:t>
            </a:r>
            <a:endParaRPr lang="en-NL"/>
          </a:p>
        </p:txBody>
      </p:sp>
    </p:spTree>
    <p:extLst>
      <p:ext uri="{BB962C8B-B14F-4D97-AF65-F5344CB8AC3E}">
        <p14:creationId xmlns:p14="http://schemas.microsoft.com/office/powerpoint/2010/main" val="2077248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baseline="0"/>
            </a:lvl1pPr>
          </a:lstStyle>
          <a:p>
            <a:r>
              <a:rPr lang="en-GB"/>
              <a:t>Click to edit Master title style</a:t>
            </a:r>
          </a:p>
        </p:txBody>
      </p:sp>
      <p:sp>
        <p:nvSpPr>
          <p:cNvPr id="3" name="Content Placeholder 2"/>
          <p:cNvSpPr>
            <a:spLocks noGrp="1"/>
          </p:cNvSpPr>
          <p:nvPr>
            <p:ph sz="half" idx="1"/>
          </p:nvPr>
        </p:nvSpPr>
        <p:spPr>
          <a:xfrm>
            <a:off x="478368" y="2159001"/>
            <a:ext cx="5491200" cy="3959225"/>
          </a:xfrm>
        </p:spPr>
        <p:txBody>
          <a:bodyPr/>
          <a:lstStyle>
            <a:lvl1pPr marL="0" marR="0" indent="0" algn="l" defTabSz="10762982" rtl="0" eaLnBrk="1" fontAlgn="base" latinLnBrk="0" hangingPunct="1">
              <a:lnSpc>
                <a:spcPts val="2800"/>
              </a:lnSpc>
              <a:spcBef>
                <a:spcPct val="0"/>
              </a:spcBef>
              <a:spcAft>
                <a:spcPts val="1200"/>
              </a:spcAft>
              <a:buClr>
                <a:srgbClr val="000000"/>
              </a:buClr>
              <a:buSzTx/>
              <a:buFontTx/>
              <a:buNone/>
              <a:tabLst/>
              <a:defRPr sz="2000"/>
            </a:lvl1pPr>
            <a:lvl2pPr>
              <a:defRPr sz="1800"/>
            </a:lvl2pPr>
            <a:lvl3pPr>
              <a:defRPr sz="1600"/>
            </a:lvl3pPr>
            <a:lvl4pPr>
              <a:defRPr sz="1400"/>
            </a:lvl4pPr>
            <a:lvl5pPr>
              <a:defRPr sz="1400"/>
            </a:lvl5pPr>
            <a:lvl6pPr>
              <a:defRPr sz="2400"/>
            </a:lvl6pPr>
            <a:lvl7pPr>
              <a:defRPr sz="2400"/>
            </a:lvl7pPr>
            <a:lvl8pPr>
              <a:defRPr sz="2400"/>
            </a:lvl8pPr>
            <a:lvl9pPr>
              <a:defRPr sz="2400"/>
            </a:lvl9pPr>
          </a:lstStyle>
          <a:p>
            <a:pPr marL="0" marR="0" lvl="0" indent="0" algn="l" defTabSz="10762982" rtl="0" eaLnBrk="1" fontAlgn="base" latinLnBrk="0" hangingPunct="1">
              <a:lnSpc>
                <a:spcPts val="2800"/>
              </a:lnSpc>
              <a:spcBef>
                <a:spcPct val="0"/>
              </a:spcBef>
              <a:spcAft>
                <a:spcPts val="1200"/>
              </a:spcAft>
              <a:buClr>
                <a:srgbClr val="000000"/>
              </a:buClr>
              <a:buSzTx/>
              <a:buFontTx/>
              <a:buNone/>
              <a:tabLst/>
              <a:defRPr/>
            </a:pPr>
            <a:r>
              <a:rPr lang="en-GB"/>
              <a:t>Click to edit Master text styles</a:t>
            </a:r>
          </a:p>
          <a:p>
            <a:pPr marL="0" marR="0" lvl="1" indent="0" algn="l" defTabSz="10762982" rtl="0" eaLnBrk="1" fontAlgn="base" latinLnBrk="0" hangingPunct="1">
              <a:lnSpc>
                <a:spcPts val="2800"/>
              </a:lnSpc>
              <a:spcBef>
                <a:spcPct val="0"/>
              </a:spcBef>
              <a:spcAft>
                <a:spcPts val="1200"/>
              </a:spcAft>
              <a:buClr>
                <a:srgbClr val="000000"/>
              </a:buClr>
              <a:buSzTx/>
              <a:buFontTx/>
              <a:buNone/>
              <a:tabLst/>
              <a:defRPr/>
            </a:pPr>
            <a:r>
              <a:rPr lang="en-GB"/>
              <a:t>Second level</a:t>
            </a:r>
          </a:p>
          <a:p>
            <a:pPr marL="0" marR="0" lvl="2" indent="0" algn="l" defTabSz="10762982" rtl="0" eaLnBrk="1" fontAlgn="base" latinLnBrk="0" hangingPunct="1">
              <a:lnSpc>
                <a:spcPts val="2800"/>
              </a:lnSpc>
              <a:spcBef>
                <a:spcPct val="0"/>
              </a:spcBef>
              <a:spcAft>
                <a:spcPts val="1200"/>
              </a:spcAft>
              <a:buClr>
                <a:srgbClr val="000000"/>
              </a:buClr>
              <a:buSzTx/>
              <a:buFontTx/>
              <a:buNone/>
              <a:tabLst/>
              <a:defRPr/>
            </a:pPr>
            <a:r>
              <a:rPr lang="en-GB"/>
              <a:t>Third level</a:t>
            </a:r>
          </a:p>
          <a:p>
            <a:pPr marL="0" marR="0" lvl="3" indent="0" algn="l" defTabSz="10762982" rtl="0" eaLnBrk="1" fontAlgn="base" latinLnBrk="0" hangingPunct="1">
              <a:lnSpc>
                <a:spcPts val="2800"/>
              </a:lnSpc>
              <a:spcBef>
                <a:spcPct val="0"/>
              </a:spcBef>
              <a:spcAft>
                <a:spcPts val="1200"/>
              </a:spcAft>
              <a:buClr>
                <a:srgbClr val="000000"/>
              </a:buClr>
              <a:buSzTx/>
              <a:buFontTx/>
              <a:buNone/>
              <a:tabLst/>
              <a:defRPr/>
            </a:pPr>
            <a:r>
              <a:rPr lang="en-GB"/>
              <a:t>Fourth level</a:t>
            </a:r>
          </a:p>
          <a:p>
            <a:pPr marL="0" marR="0" lvl="4" indent="0" algn="l" defTabSz="10762982" rtl="0" eaLnBrk="1" fontAlgn="base" latinLnBrk="0" hangingPunct="1">
              <a:lnSpc>
                <a:spcPts val="2800"/>
              </a:lnSpc>
              <a:spcBef>
                <a:spcPct val="0"/>
              </a:spcBef>
              <a:spcAft>
                <a:spcPts val="1200"/>
              </a:spcAft>
              <a:buClr>
                <a:srgbClr val="000000"/>
              </a:buClr>
              <a:buSzTx/>
              <a:buFontTx/>
              <a:buNone/>
              <a:tabLst/>
              <a:defRPr/>
            </a:pPr>
            <a:r>
              <a:rPr lang="en-GB"/>
              <a:t>Fifth level</a:t>
            </a:r>
          </a:p>
        </p:txBody>
      </p:sp>
      <p:sp>
        <p:nvSpPr>
          <p:cNvPr id="5" name="Footer Placeholder 4"/>
          <p:cNvSpPr>
            <a:spLocks noGrp="1"/>
          </p:cNvSpPr>
          <p:nvPr>
            <p:ph type="ftr" sz="quarter" idx="10"/>
          </p:nvPr>
        </p:nvSpPr>
        <p:spPr/>
        <p:txBody>
          <a:bodyPr/>
          <a:lstStyle>
            <a:lvl1pPr>
              <a:defRPr/>
            </a:lvl1pPr>
          </a:lstStyle>
          <a:p>
            <a:r>
              <a:rPr lang="en-GB" altLang="en-US"/>
              <a:t>Introduction of the DARWIN EU® Coordination Centre </a:t>
            </a:r>
          </a:p>
        </p:txBody>
      </p:sp>
      <p:sp>
        <p:nvSpPr>
          <p:cNvPr id="6" name="Slide Number Placeholder 5"/>
          <p:cNvSpPr>
            <a:spLocks noGrp="1"/>
          </p:cNvSpPr>
          <p:nvPr>
            <p:ph type="sldNum" sz="quarter" idx="11"/>
          </p:nvPr>
        </p:nvSpPr>
        <p:spPr/>
        <p:txBody>
          <a:bodyPr/>
          <a:lstStyle>
            <a:lvl1pPr>
              <a:defRPr/>
            </a:lvl1pPr>
          </a:lstStyle>
          <a:p>
            <a:fld id="{CE1512B7-A4D3-45D6-AC99-9D6C4D21B5B0}" type="slidenum">
              <a:rPr lang="en-GB" altLang="en-US"/>
              <a:pPr/>
              <a:t>‹#›</a:t>
            </a:fld>
            <a:endParaRPr lang="en-GB" altLang="en-US"/>
          </a:p>
        </p:txBody>
      </p:sp>
      <p:sp>
        <p:nvSpPr>
          <p:cNvPr id="7" name="Date Placeholder 6"/>
          <p:cNvSpPr>
            <a:spLocks noGrp="1"/>
          </p:cNvSpPr>
          <p:nvPr>
            <p:ph type="dt" sz="half" idx="12"/>
          </p:nvPr>
        </p:nvSpPr>
        <p:spPr/>
        <p:txBody>
          <a:bodyPr/>
          <a:lstStyle>
            <a:lvl1pPr>
              <a:defRPr/>
            </a:lvl1pPr>
          </a:lstStyle>
          <a:p>
            <a:fld id="{368657E0-A561-4170-A411-BD648CDEE8B0}" type="datetime4">
              <a:rPr lang="en-US" altLang="en-US" smtClean="0"/>
              <a:t>October 6, 2025</a:t>
            </a:fld>
            <a:endParaRPr lang="en-GB" altLang="en-US"/>
          </a:p>
        </p:txBody>
      </p:sp>
      <p:sp>
        <p:nvSpPr>
          <p:cNvPr id="8" name="Content Placeholder 2"/>
          <p:cNvSpPr>
            <a:spLocks noGrp="1"/>
          </p:cNvSpPr>
          <p:nvPr>
            <p:ph sz="half" idx="13"/>
          </p:nvPr>
        </p:nvSpPr>
        <p:spPr>
          <a:xfrm>
            <a:off x="6216000" y="2159001"/>
            <a:ext cx="5491200" cy="3959225"/>
          </a:xfrm>
        </p:spPr>
        <p:txBody>
          <a:bodyPr/>
          <a:lstStyle>
            <a:lvl1pPr marL="0" marR="0" indent="0" algn="l" defTabSz="10762982" rtl="0" eaLnBrk="1" fontAlgn="base" latinLnBrk="0" hangingPunct="1">
              <a:lnSpc>
                <a:spcPts val="2800"/>
              </a:lnSpc>
              <a:spcBef>
                <a:spcPct val="0"/>
              </a:spcBef>
              <a:spcAft>
                <a:spcPts val="1200"/>
              </a:spcAft>
              <a:buClr>
                <a:srgbClr val="000000"/>
              </a:buClr>
              <a:buSzTx/>
              <a:buFontTx/>
              <a:buNone/>
              <a:tabLst/>
              <a:defRPr sz="2000"/>
            </a:lvl1pPr>
            <a:lvl2pPr>
              <a:defRPr sz="1800"/>
            </a:lvl2pPr>
            <a:lvl3pPr>
              <a:defRPr sz="1600"/>
            </a:lvl3pPr>
            <a:lvl4pPr>
              <a:defRPr sz="1400"/>
            </a:lvl4pPr>
            <a:lvl5pPr>
              <a:defRPr sz="1400"/>
            </a:lvl5pPr>
            <a:lvl6pPr>
              <a:defRPr sz="2400"/>
            </a:lvl6pPr>
            <a:lvl7pPr>
              <a:defRPr sz="2400"/>
            </a:lvl7pPr>
            <a:lvl8pPr>
              <a:defRPr sz="2400"/>
            </a:lvl8pPr>
            <a:lvl9pPr>
              <a:defRPr sz="2400"/>
            </a:lvl9pPr>
          </a:lstStyle>
          <a:p>
            <a:pPr marL="0" marR="0" lvl="0" indent="0" algn="l" defTabSz="10762982" rtl="0" eaLnBrk="1" fontAlgn="base" latinLnBrk="0" hangingPunct="1">
              <a:lnSpc>
                <a:spcPts val="2800"/>
              </a:lnSpc>
              <a:spcBef>
                <a:spcPct val="0"/>
              </a:spcBef>
              <a:spcAft>
                <a:spcPts val="1200"/>
              </a:spcAft>
              <a:buClr>
                <a:srgbClr val="000000"/>
              </a:buClr>
              <a:buSzTx/>
              <a:buFontTx/>
              <a:buNone/>
              <a:tabLst/>
              <a:defRPr/>
            </a:pPr>
            <a:r>
              <a:rPr lang="en-GB"/>
              <a:t>Click to edit Master text styles</a:t>
            </a:r>
          </a:p>
          <a:p>
            <a:pPr marL="0" marR="0" lvl="1" indent="0" algn="l" defTabSz="10762982" rtl="0" eaLnBrk="1" fontAlgn="base" latinLnBrk="0" hangingPunct="1">
              <a:lnSpc>
                <a:spcPts val="2800"/>
              </a:lnSpc>
              <a:spcBef>
                <a:spcPct val="0"/>
              </a:spcBef>
              <a:spcAft>
                <a:spcPts val="1200"/>
              </a:spcAft>
              <a:buClr>
                <a:srgbClr val="000000"/>
              </a:buClr>
              <a:buSzTx/>
              <a:buFontTx/>
              <a:buNone/>
              <a:tabLst/>
              <a:defRPr/>
            </a:pPr>
            <a:r>
              <a:rPr lang="en-GB"/>
              <a:t>Second level</a:t>
            </a:r>
          </a:p>
          <a:p>
            <a:pPr marL="0" marR="0" lvl="2" indent="0" algn="l" defTabSz="10762982" rtl="0" eaLnBrk="1" fontAlgn="base" latinLnBrk="0" hangingPunct="1">
              <a:lnSpc>
                <a:spcPts val="2800"/>
              </a:lnSpc>
              <a:spcBef>
                <a:spcPct val="0"/>
              </a:spcBef>
              <a:spcAft>
                <a:spcPts val="1200"/>
              </a:spcAft>
              <a:buClr>
                <a:srgbClr val="000000"/>
              </a:buClr>
              <a:buSzTx/>
              <a:buFontTx/>
              <a:buNone/>
              <a:tabLst/>
              <a:defRPr/>
            </a:pPr>
            <a:r>
              <a:rPr lang="en-GB"/>
              <a:t>Third level</a:t>
            </a:r>
          </a:p>
          <a:p>
            <a:pPr marL="0" marR="0" lvl="3" indent="0" algn="l" defTabSz="10762982" rtl="0" eaLnBrk="1" fontAlgn="base" latinLnBrk="0" hangingPunct="1">
              <a:lnSpc>
                <a:spcPts val="2800"/>
              </a:lnSpc>
              <a:spcBef>
                <a:spcPct val="0"/>
              </a:spcBef>
              <a:spcAft>
                <a:spcPts val="1200"/>
              </a:spcAft>
              <a:buClr>
                <a:srgbClr val="000000"/>
              </a:buClr>
              <a:buSzTx/>
              <a:buFontTx/>
              <a:buNone/>
              <a:tabLst/>
              <a:defRPr/>
            </a:pPr>
            <a:r>
              <a:rPr lang="en-GB"/>
              <a:t>Fourth level</a:t>
            </a:r>
          </a:p>
          <a:p>
            <a:pPr marL="0" marR="0" lvl="4" indent="0" algn="l" defTabSz="10762982" rtl="0" eaLnBrk="1" fontAlgn="base" latinLnBrk="0" hangingPunct="1">
              <a:lnSpc>
                <a:spcPts val="2800"/>
              </a:lnSpc>
              <a:spcBef>
                <a:spcPct val="0"/>
              </a:spcBef>
              <a:spcAft>
                <a:spcPts val="1200"/>
              </a:spcAft>
              <a:buClr>
                <a:srgbClr val="000000"/>
              </a:buClr>
              <a:buSzTx/>
              <a:buFontTx/>
              <a:buNone/>
              <a:tabLst/>
              <a:defRPr/>
            </a:pPr>
            <a:r>
              <a:rPr lang="en-GB"/>
              <a:t>Fifth level</a:t>
            </a:r>
          </a:p>
        </p:txBody>
      </p:sp>
      <p:pic>
        <p:nvPicPr>
          <p:cNvPr id="4" name="Picture 3">
            <a:extLst>
              <a:ext uri="{FF2B5EF4-FFF2-40B4-BE49-F238E27FC236}">
                <a16:creationId xmlns:a16="http://schemas.microsoft.com/office/drawing/2014/main" id="{1FF4CC3B-301A-3442-BA3E-4FC6EC4393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66757" y="57945"/>
            <a:ext cx="1143000" cy="584200"/>
          </a:xfrm>
          <a:prstGeom prst="rect">
            <a:avLst/>
          </a:prstGeom>
        </p:spPr>
      </p:pic>
    </p:spTree>
    <p:extLst>
      <p:ext uri="{BB962C8B-B14F-4D97-AF65-F5344CB8AC3E}">
        <p14:creationId xmlns:p14="http://schemas.microsoft.com/office/powerpoint/2010/main" val="69843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655835" y="1427267"/>
            <a:ext cx="10515600" cy="4101600"/>
          </a:xfrm>
          <a:prstGeom prst="rect">
            <a:avLst/>
          </a:prstGeom>
          <a:noFill/>
          <a:ln>
            <a:noFill/>
          </a:ln>
        </p:spPr>
        <p:txBody>
          <a:bodyPr spcFirstLastPara="1" wrap="square" lIns="0" tIns="34275" rIns="137150" bIns="34275" anchor="t" anchorCtr="0">
            <a:noAutofit/>
          </a:bodyPr>
          <a:lstStyle>
            <a:lvl1pPr marL="609585" marR="0" lvl="0" indent="-423323" algn="l">
              <a:lnSpc>
                <a:spcPct val="100000"/>
              </a:lnSpc>
              <a:spcBef>
                <a:spcPts val="0"/>
              </a:spcBef>
              <a:spcAft>
                <a:spcPts val="0"/>
              </a:spcAft>
              <a:buClr>
                <a:schemeClr val="dk1"/>
              </a:buClr>
              <a:buSzPts val="1400"/>
              <a:buChar char="•"/>
              <a:defRPr sz="1867" i="0"/>
            </a:lvl1pPr>
            <a:lvl2pPr marL="1219170" lvl="1" indent="-304792" algn="l">
              <a:lnSpc>
                <a:spcPct val="100000"/>
              </a:lnSpc>
              <a:spcBef>
                <a:spcPts val="0"/>
              </a:spcBef>
              <a:spcAft>
                <a:spcPts val="0"/>
              </a:spcAft>
              <a:buClr>
                <a:schemeClr val="dk1"/>
              </a:buClr>
              <a:buSzPts val="1400"/>
              <a:buNone/>
              <a:defRPr sz="1867"/>
            </a:lvl2pPr>
            <a:lvl3pPr marL="1828754" lvl="2" indent="-304792" algn="l">
              <a:lnSpc>
                <a:spcPct val="100000"/>
              </a:lnSpc>
              <a:spcBef>
                <a:spcPts val="0"/>
              </a:spcBef>
              <a:spcAft>
                <a:spcPts val="0"/>
              </a:spcAft>
              <a:buClr>
                <a:schemeClr val="dk1"/>
              </a:buClr>
              <a:buSzPts val="1400"/>
              <a:buFont typeface="Arial"/>
              <a:buNone/>
              <a:defRPr/>
            </a:lvl3pPr>
            <a:lvl4pPr marL="2438339" lvl="3" indent="-304792" algn="l">
              <a:lnSpc>
                <a:spcPct val="100000"/>
              </a:lnSpc>
              <a:spcBef>
                <a:spcPts val="0"/>
              </a:spcBef>
              <a:spcAft>
                <a:spcPts val="0"/>
              </a:spcAft>
              <a:buClr>
                <a:schemeClr val="dk1"/>
              </a:buClr>
              <a:buSzPts val="1400"/>
              <a:buNone/>
              <a:defRPr/>
            </a:lvl4pPr>
            <a:lvl5pPr marL="3047924" lvl="4" indent="-304792" algn="l">
              <a:lnSpc>
                <a:spcPct val="100000"/>
              </a:lnSpc>
              <a:spcBef>
                <a:spcPts val="0"/>
              </a:spcBef>
              <a:spcAft>
                <a:spcPts val="0"/>
              </a:spcAft>
              <a:buClr>
                <a:schemeClr val="dk1"/>
              </a:buClr>
              <a:buSzPts val="1400"/>
              <a:buNone/>
              <a:defRPr/>
            </a:lvl5pPr>
            <a:lvl6pPr marL="3657509" lvl="5" indent="-304792" algn="l">
              <a:lnSpc>
                <a:spcPct val="100000"/>
              </a:lnSpc>
              <a:spcBef>
                <a:spcPts val="0"/>
              </a:spcBef>
              <a:spcAft>
                <a:spcPts val="0"/>
              </a:spcAft>
              <a:buSzPts val="1400"/>
              <a:buNone/>
              <a:defRPr>
                <a:latin typeface="Arial"/>
                <a:ea typeface="Arial"/>
                <a:cs typeface="Arial"/>
                <a:sym typeface="Arial"/>
              </a:defRPr>
            </a:lvl6pPr>
            <a:lvl7pPr marL="4267093" lvl="6" indent="-304792" algn="l">
              <a:lnSpc>
                <a:spcPct val="100000"/>
              </a:lnSpc>
              <a:spcBef>
                <a:spcPts val="0"/>
              </a:spcBef>
              <a:spcAft>
                <a:spcPts val="0"/>
              </a:spcAft>
              <a:buSzPts val="1400"/>
              <a:buNone/>
              <a:defRPr>
                <a:latin typeface="Arial"/>
                <a:ea typeface="Arial"/>
                <a:cs typeface="Arial"/>
                <a:sym typeface="Arial"/>
              </a:defRPr>
            </a:lvl7pPr>
            <a:lvl8pPr marL="4876678" lvl="7" indent="-304792" algn="l">
              <a:lnSpc>
                <a:spcPct val="100000"/>
              </a:lnSpc>
              <a:spcBef>
                <a:spcPts val="0"/>
              </a:spcBef>
              <a:spcAft>
                <a:spcPts val="0"/>
              </a:spcAft>
              <a:buSzPts val="1400"/>
              <a:buNone/>
              <a:defRPr>
                <a:latin typeface="Arial"/>
                <a:ea typeface="Arial"/>
                <a:cs typeface="Arial"/>
                <a:sym typeface="Arial"/>
              </a:defRPr>
            </a:lvl8pPr>
            <a:lvl9pPr marL="5486263" lvl="8" indent="-304792" algn="l">
              <a:lnSpc>
                <a:spcPct val="100000"/>
              </a:lnSpc>
              <a:spcBef>
                <a:spcPts val="0"/>
              </a:spcBef>
              <a:spcAft>
                <a:spcPts val="0"/>
              </a:spcAft>
              <a:buSzPts val="1400"/>
              <a:buNone/>
              <a:defRPr>
                <a:latin typeface="Arial"/>
                <a:ea typeface="Arial"/>
                <a:cs typeface="Arial"/>
                <a:sym typeface="Arial"/>
              </a:defRPr>
            </a:lvl9pPr>
          </a:lstStyle>
          <a:p>
            <a:endParaRPr/>
          </a:p>
        </p:txBody>
      </p:sp>
      <p:sp>
        <p:nvSpPr>
          <p:cNvPr id="27" name="Google Shape;27;p4"/>
          <p:cNvSpPr txBox="1">
            <a:spLocks noGrp="1"/>
          </p:cNvSpPr>
          <p:nvPr>
            <p:ph type="title"/>
          </p:nvPr>
        </p:nvSpPr>
        <p:spPr>
          <a:xfrm>
            <a:off x="658368" y="377019"/>
            <a:ext cx="10515600" cy="716000"/>
          </a:xfrm>
          <a:prstGeom prst="rect">
            <a:avLst/>
          </a:prstGeom>
          <a:noFill/>
          <a:ln>
            <a:noFill/>
          </a:ln>
        </p:spPr>
        <p:txBody>
          <a:bodyPr spcFirstLastPara="1" wrap="square" lIns="0" tIns="34275" rIns="68575" bIns="34275" anchor="b" anchorCtr="0">
            <a:normAutofit/>
          </a:bodyPr>
          <a:lstStyle>
            <a:lvl1pPr lvl="0" algn="l">
              <a:lnSpc>
                <a:spcPct val="80000"/>
              </a:lnSpc>
              <a:spcBef>
                <a:spcPts val="0"/>
              </a:spcBef>
              <a:spcAft>
                <a:spcPts val="0"/>
              </a:spcAft>
              <a:buClr>
                <a:srgbClr val="1D4F91"/>
              </a:buClr>
              <a:buSzPts val="2700"/>
              <a:buFont typeface="Helvetica Neue Light"/>
              <a:buNone/>
              <a:defRPr sz="3600" i="0">
                <a:solidFill>
                  <a:srgbClr val="1D4F91"/>
                </a:solidFill>
                <a:latin typeface="Helvetica Neue Light"/>
                <a:ea typeface="Helvetica Neue Light"/>
                <a:cs typeface="Helvetica Neue Light"/>
                <a:sym typeface="Helvetica Neue Light"/>
              </a:defRPr>
            </a:lvl1pPr>
            <a:lvl2pPr lvl="1">
              <a:spcBef>
                <a:spcPts val="0"/>
              </a:spcBef>
              <a:spcAft>
                <a:spcPts val="0"/>
              </a:spcAft>
              <a:buSzPts val="1100"/>
              <a:buFont typeface="Helvetica Neue Light"/>
              <a:buNone/>
              <a:defRPr>
                <a:latin typeface="Helvetica Neue Light"/>
                <a:ea typeface="Helvetica Neue Light"/>
                <a:cs typeface="Helvetica Neue Light"/>
                <a:sym typeface="Helvetica Neue Light"/>
              </a:defRPr>
            </a:lvl2pPr>
            <a:lvl3pPr lvl="2">
              <a:spcBef>
                <a:spcPts val="0"/>
              </a:spcBef>
              <a:spcAft>
                <a:spcPts val="0"/>
              </a:spcAft>
              <a:buSzPts val="1100"/>
              <a:buFont typeface="Helvetica Neue Light"/>
              <a:buNone/>
              <a:defRPr>
                <a:latin typeface="Helvetica Neue Light"/>
                <a:ea typeface="Helvetica Neue Light"/>
                <a:cs typeface="Helvetica Neue Light"/>
                <a:sym typeface="Helvetica Neue Light"/>
              </a:defRPr>
            </a:lvl3pPr>
            <a:lvl4pPr lvl="3">
              <a:spcBef>
                <a:spcPts val="0"/>
              </a:spcBef>
              <a:spcAft>
                <a:spcPts val="0"/>
              </a:spcAft>
              <a:buSzPts val="1100"/>
              <a:buFont typeface="Helvetica Neue Light"/>
              <a:buNone/>
              <a:defRPr>
                <a:latin typeface="Helvetica Neue Light"/>
                <a:ea typeface="Helvetica Neue Light"/>
                <a:cs typeface="Helvetica Neue Light"/>
                <a:sym typeface="Helvetica Neue Light"/>
              </a:defRPr>
            </a:lvl4pPr>
            <a:lvl5pPr lvl="4">
              <a:spcBef>
                <a:spcPts val="0"/>
              </a:spcBef>
              <a:spcAft>
                <a:spcPts val="0"/>
              </a:spcAft>
              <a:buSzPts val="1100"/>
              <a:buFont typeface="Helvetica Neue Light"/>
              <a:buNone/>
              <a:defRPr>
                <a:latin typeface="Helvetica Neue Light"/>
                <a:ea typeface="Helvetica Neue Light"/>
                <a:cs typeface="Helvetica Neue Light"/>
                <a:sym typeface="Helvetica Neue Light"/>
              </a:defRPr>
            </a:lvl5pPr>
            <a:lvl6pPr lvl="5">
              <a:spcBef>
                <a:spcPts val="0"/>
              </a:spcBef>
              <a:spcAft>
                <a:spcPts val="0"/>
              </a:spcAft>
              <a:buSzPts val="1100"/>
              <a:buFont typeface="Helvetica Neue Light"/>
              <a:buNone/>
              <a:defRPr>
                <a:latin typeface="Helvetica Neue Light"/>
                <a:ea typeface="Helvetica Neue Light"/>
                <a:cs typeface="Helvetica Neue Light"/>
                <a:sym typeface="Helvetica Neue Light"/>
              </a:defRPr>
            </a:lvl6pPr>
            <a:lvl7pPr lvl="6">
              <a:spcBef>
                <a:spcPts val="0"/>
              </a:spcBef>
              <a:spcAft>
                <a:spcPts val="0"/>
              </a:spcAft>
              <a:buSzPts val="1100"/>
              <a:buFont typeface="Helvetica Neue Light"/>
              <a:buNone/>
              <a:defRPr>
                <a:latin typeface="Helvetica Neue Light"/>
                <a:ea typeface="Helvetica Neue Light"/>
                <a:cs typeface="Helvetica Neue Light"/>
                <a:sym typeface="Helvetica Neue Light"/>
              </a:defRPr>
            </a:lvl7pPr>
            <a:lvl8pPr lvl="7">
              <a:spcBef>
                <a:spcPts val="0"/>
              </a:spcBef>
              <a:spcAft>
                <a:spcPts val="0"/>
              </a:spcAft>
              <a:buSzPts val="1100"/>
              <a:buFont typeface="Helvetica Neue Light"/>
              <a:buNone/>
              <a:defRPr>
                <a:latin typeface="Helvetica Neue Light"/>
                <a:ea typeface="Helvetica Neue Light"/>
                <a:cs typeface="Helvetica Neue Light"/>
                <a:sym typeface="Helvetica Neue Light"/>
              </a:defRPr>
            </a:lvl8pPr>
            <a:lvl9pPr lvl="8">
              <a:spcBef>
                <a:spcPts val="0"/>
              </a:spcBef>
              <a:spcAft>
                <a:spcPts val="0"/>
              </a:spcAft>
              <a:buSzPts val="1100"/>
              <a:buFont typeface="Helvetica Neue Light"/>
              <a:buNone/>
              <a:defRPr>
                <a:latin typeface="Helvetica Neue Light"/>
                <a:ea typeface="Helvetica Neue Light"/>
                <a:cs typeface="Helvetica Neue Light"/>
                <a:sym typeface="Helvetica Neue Light"/>
              </a:defRPr>
            </a:lvl9pPr>
          </a:lstStyle>
          <a:p>
            <a:endParaRPr/>
          </a:p>
        </p:txBody>
      </p:sp>
      <p:pic>
        <p:nvPicPr>
          <p:cNvPr id="28" name="Google Shape;28;p4"/>
          <p:cNvPicPr preferRelativeResize="0"/>
          <p:nvPr/>
        </p:nvPicPr>
        <p:blipFill>
          <a:blip r:embed="rId2">
            <a:alphaModFix/>
          </a:blip>
          <a:stretch>
            <a:fillRect/>
          </a:stretch>
        </p:blipFill>
        <p:spPr>
          <a:xfrm>
            <a:off x="332334" y="6284001"/>
            <a:ext cx="3261100" cy="510633"/>
          </a:xfrm>
          <a:prstGeom prst="rect">
            <a:avLst/>
          </a:prstGeom>
          <a:noFill/>
          <a:ln>
            <a:noFill/>
          </a:ln>
        </p:spPr>
      </p:pic>
    </p:spTree>
    <p:extLst>
      <p:ext uri="{BB962C8B-B14F-4D97-AF65-F5344CB8AC3E}">
        <p14:creationId xmlns:p14="http://schemas.microsoft.com/office/powerpoint/2010/main" val="2323478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152400"/>
            <a:ext cx="10058400" cy="8382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219201"/>
            <a:ext cx="10972800" cy="4906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276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 id="2147483658" r:id="rId7"/>
    <p:sldLayoutId id="2147483659" r:id="rId8"/>
    <p:sldLayoutId id="2147483660" r:id="rId9"/>
    <p:sldLayoutId id="2147483661" r:id="rId10"/>
  </p:sldLayoutIdLst>
  <p:hf hdr="0" ftr="0" dt="0"/>
  <p:txStyles>
    <p:titleStyle>
      <a:lvl1pPr algn="ctr" defTabSz="914400" rtl="0" eaLnBrk="1" latinLnBrk="0" hangingPunct="1">
        <a:spcBef>
          <a:spcPct val="0"/>
        </a:spcBef>
        <a:buNone/>
        <a:defRPr sz="4000" kern="1200">
          <a:solidFill>
            <a:srgbClr val="20425A"/>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37.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584CB1-6C60-40A4-8F4E-18A9225B0668}"/>
              </a:ext>
            </a:extLst>
          </p:cNvPr>
          <p:cNvSpPr>
            <a:spLocks noGrp="1"/>
          </p:cNvSpPr>
          <p:nvPr>
            <p:ph type="ctrTitle"/>
          </p:nvPr>
        </p:nvSpPr>
        <p:spPr/>
        <p:txBody>
          <a:bodyPr>
            <a:normAutofit fontScale="90000"/>
          </a:bodyPr>
          <a:lstStyle/>
          <a:p>
            <a:r>
              <a:rPr lang="en-US" dirty="0"/>
              <a:t>Drawing causal conclusions from observational data</a:t>
            </a:r>
            <a:br>
              <a:rPr lang="en-US" dirty="0"/>
            </a:br>
            <a:endParaRPr lang="en-US" dirty="0"/>
          </a:p>
        </p:txBody>
      </p:sp>
      <p:sp>
        <p:nvSpPr>
          <p:cNvPr id="5" name="Subtitle 4">
            <a:extLst>
              <a:ext uri="{FF2B5EF4-FFF2-40B4-BE49-F238E27FC236}">
                <a16:creationId xmlns:a16="http://schemas.microsoft.com/office/drawing/2014/main" id="{209A374C-9AA7-4D45-9587-C6B2754F6A36}"/>
              </a:ext>
            </a:extLst>
          </p:cNvPr>
          <p:cNvSpPr>
            <a:spLocks noGrp="1"/>
          </p:cNvSpPr>
          <p:nvPr>
            <p:ph type="subTitle" idx="1"/>
          </p:nvPr>
        </p:nvSpPr>
        <p:spPr/>
        <p:txBody>
          <a:bodyPr/>
          <a:lstStyle/>
          <a:p>
            <a:r>
              <a:rPr lang="en-US" dirty="0"/>
              <a:t>Linying Zhang</a:t>
            </a:r>
          </a:p>
        </p:txBody>
      </p:sp>
    </p:spTree>
    <p:extLst>
      <p:ext uri="{BB962C8B-B14F-4D97-AF65-F5344CB8AC3E}">
        <p14:creationId xmlns:p14="http://schemas.microsoft.com/office/powerpoint/2010/main" val="3823863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a:extLst>
              <a:ext uri="{FF2B5EF4-FFF2-40B4-BE49-F238E27FC236}">
                <a16:creationId xmlns:a16="http://schemas.microsoft.com/office/drawing/2014/main" id="{4CBF6CC1-6127-ED44-9ED7-C0A7F9EC3194}"/>
              </a:ext>
            </a:extLst>
          </p:cNvPr>
          <p:cNvSpPr txBox="1">
            <a:spLocks/>
          </p:cNvSpPr>
          <p:nvPr/>
        </p:nvSpPr>
        <p:spPr>
          <a:xfrm>
            <a:off x="1954650" y="160373"/>
            <a:ext cx="8027367" cy="868431"/>
          </a:xfrm>
          <a:prstGeom prst="rect">
            <a:avLst/>
          </a:prstGeom>
        </p:spPr>
        <p:txBody>
          <a:bodyPr vert="horz" lIns="0" tIns="45720" rIns="91440" bIns="45720" rtlCol="0" anchor="b">
            <a:normAutofit/>
          </a:bodyPr>
          <a:lstStyle>
            <a:lvl1pPr algn="l" defTabSz="685800" rtl="0" eaLnBrk="1" latinLnBrk="0" hangingPunct="1">
              <a:lnSpc>
                <a:spcPct val="90000"/>
              </a:lnSpc>
              <a:spcBef>
                <a:spcPct val="0"/>
              </a:spcBef>
              <a:buNone/>
              <a:defRPr sz="2800" b="0" i="0" kern="1200">
                <a:solidFill>
                  <a:srgbClr val="1D4F91"/>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16" name="Title 3">
            <a:extLst>
              <a:ext uri="{FF2B5EF4-FFF2-40B4-BE49-F238E27FC236}">
                <a16:creationId xmlns:a16="http://schemas.microsoft.com/office/drawing/2014/main" id="{88C9B4AB-6AA1-2F46-BBA6-7EBFCE5E316A}"/>
              </a:ext>
            </a:extLst>
          </p:cNvPr>
          <p:cNvSpPr>
            <a:spLocks noGrp="1"/>
          </p:cNvSpPr>
          <p:nvPr>
            <p:ph type="title"/>
          </p:nvPr>
        </p:nvSpPr>
        <p:spPr/>
        <p:txBody>
          <a:bodyPr>
            <a:noAutofit/>
          </a:bodyPr>
          <a:lstStyle/>
          <a:p>
            <a:pPr>
              <a:buClr>
                <a:schemeClr val="accent1"/>
              </a:buClr>
            </a:pPr>
            <a:r>
              <a:rPr lang="en-US" dirty="0">
                <a:sym typeface="Helvetica Neue Light"/>
              </a:rPr>
              <a:t>Propensity</a:t>
            </a:r>
            <a:r>
              <a:rPr lang="en-US" dirty="0"/>
              <a:t> </a:t>
            </a:r>
            <a:r>
              <a:rPr lang="en-US" dirty="0">
                <a:sym typeface="Helvetica Neue Light"/>
              </a:rPr>
              <a:t>score for confounding adjustment</a:t>
            </a:r>
          </a:p>
        </p:txBody>
      </p:sp>
      <p:cxnSp>
        <p:nvCxnSpPr>
          <p:cNvPr id="11" name="Straight Arrow Connector 10">
            <a:extLst>
              <a:ext uri="{FF2B5EF4-FFF2-40B4-BE49-F238E27FC236}">
                <a16:creationId xmlns:a16="http://schemas.microsoft.com/office/drawing/2014/main" id="{D4F9B6E6-71F9-B144-9D77-2F14E59D249B}"/>
              </a:ext>
            </a:extLst>
          </p:cNvPr>
          <p:cNvCxnSpPr>
            <a:cxnSpLocks/>
          </p:cNvCxnSpPr>
          <p:nvPr/>
        </p:nvCxnSpPr>
        <p:spPr>
          <a:xfrm>
            <a:off x="4175301" y="3246799"/>
            <a:ext cx="0" cy="718468"/>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1">
            <a:extLst>
              <a:ext uri="{FF2B5EF4-FFF2-40B4-BE49-F238E27FC236}">
                <a16:creationId xmlns:a16="http://schemas.microsoft.com/office/drawing/2014/main" id="{5622EAC5-70EE-9789-0B08-6937465ABA05}"/>
              </a:ext>
            </a:extLst>
          </p:cNvPr>
          <p:cNvSpPr txBox="1">
            <a:spLocks/>
          </p:cNvSpPr>
          <p:nvPr/>
        </p:nvSpPr>
        <p:spPr>
          <a:xfrm>
            <a:off x="11230638" y="3715968"/>
            <a:ext cx="10502661" cy="4123685"/>
          </a:xfrm>
          <a:prstGeom prst="rect">
            <a:avLst/>
          </a:prstGeom>
        </p:spPr>
        <p:txBody>
          <a:bodyPr vert="horz" lIns="0" tIns="45720" rIns="91440" bIns="45720" rtlCol="0">
            <a:normAutofit/>
          </a:bodyPr>
          <a:lstStyle>
            <a:lvl1pPr marL="0" marR="0" indent="0" algn="l" defTabSz="685800" rtl="0" eaLnBrk="1" fontAlgn="auto" latinLnBrk="0" hangingPunct="1">
              <a:lnSpc>
                <a:spcPct val="110000"/>
              </a:lnSpc>
              <a:spcBef>
                <a:spcPts val="750"/>
              </a:spcBef>
              <a:spcAft>
                <a:spcPts val="0"/>
              </a:spcAft>
              <a:buClr>
                <a:schemeClr val="accent2"/>
              </a:buClr>
              <a:buSzTx/>
              <a:buFont typeface="Arial" panose="020B0604020202020204" pitchFamily="34" charset="0"/>
              <a:buNone/>
              <a:tabLst/>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lgn="l" defTabSz="685800" rtl="0" eaLnBrk="1" latinLnBrk="0" hangingPunct="1">
              <a:lnSpc>
                <a:spcPct val="110000"/>
              </a:lnSpc>
              <a:spcBef>
                <a:spcPts val="375"/>
              </a:spcBef>
              <a:buClr>
                <a:srgbClr val="1D4F91"/>
              </a:buClr>
              <a:buFont typeface="Arial" panose="020B0604020202020204" pitchFamily="34"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lgn="l" defTabSz="685800" rtl="0" eaLnBrk="1" latinLnBrk="0" hangingPunct="1">
              <a:lnSpc>
                <a:spcPct val="110000"/>
              </a:lnSpc>
              <a:spcBef>
                <a:spcPts val="375"/>
              </a:spcBef>
              <a:buClr>
                <a:srgbClr val="1D4F91"/>
              </a:buClr>
              <a:buFont typeface="LucidaGrande"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chemeClr val="accent1"/>
              </a:buClr>
            </a:pPr>
            <a:endParaRPr lang="en-US" sz="2400" dirty="0"/>
          </a:p>
        </p:txBody>
      </p:sp>
      <p:sp>
        <p:nvSpPr>
          <p:cNvPr id="4" name="TextBox 3">
            <a:extLst>
              <a:ext uri="{FF2B5EF4-FFF2-40B4-BE49-F238E27FC236}">
                <a16:creationId xmlns:a16="http://schemas.microsoft.com/office/drawing/2014/main" id="{6CE28560-0223-09B0-4CFF-14E839808225}"/>
              </a:ext>
            </a:extLst>
          </p:cNvPr>
          <p:cNvSpPr txBox="1"/>
          <p:nvPr/>
        </p:nvSpPr>
        <p:spPr>
          <a:xfrm>
            <a:off x="3744984" y="3926825"/>
            <a:ext cx="2811667" cy="461665"/>
          </a:xfrm>
          <a:prstGeom prst="rect">
            <a:avLst/>
          </a:prstGeom>
          <a:noFill/>
        </p:spPr>
        <p:txBody>
          <a:bodyPr wrap="none" rtlCol="0">
            <a:spAutoFit/>
          </a:bodyPr>
          <a:lstStyle/>
          <a:p>
            <a:r>
              <a:rPr lang="en-US" sz="2400" dirty="0">
                <a:solidFill>
                  <a:srgbClr val="ED7D31"/>
                </a:solidFill>
              </a:rPr>
              <a:t>propensity score (PS)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91498B0-6ED9-26E5-E744-979DD218921D}"/>
                  </a:ext>
                </a:extLst>
              </p:cNvPr>
              <p:cNvSpPr txBox="1"/>
              <p:nvPr/>
            </p:nvSpPr>
            <p:spPr>
              <a:xfrm>
                <a:off x="4001940" y="2508135"/>
                <a:ext cx="4020832"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smtClean="0">
                          <a:solidFill>
                            <a:srgbClr val="ED7D31"/>
                          </a:solidFill>
                          <a:latin typeface="Cambria Math" panose="02040503050406030204" pitchFamily="18" charset="0"/>
                        </a:rPr>
                        <m:t>𝑝</m:t>
                      </m:r>
                      <m:d>
                        <m:dPr>
                          <m:ctrlPr>
                            <a:rPr lang="en-US" sz="4000" i="1">
                              <a:solidFill>
                                <a:srgbClr val="ED7D31"/>
                              </a:solidFill>
                              <a:latin typeface="Cambria Math" panose="02040503050406030204" pitchFamily="18" charset="0"/>
                            </a:rPr>
                          </m:ctrlPr>
                        </m:dPr>
                        <m:e>
                          <m:r>
                            <a:rPr lang="en-US" sz="4000" b="0" i="1" smtClean="0">
                              <a:solidFill>
                                <a:srgbClr val="ED7D31"/>
                              </a:solidFill>
                              <a:latin typeface="Cambria Math" panose="02040503050406030204" pitchFamily="18" charset="0"/>
                            </a:rPr>
                            <m:t>𝑇</m:t>
                          </m:r>
                          <m:r>
                            <a:rPr lang="en-US" sz="4000" i="1">
                              <a:solidFill>
                                <a:srgbClr val="ED7D31"/>
                              </a:solidFill>
                              <a:latin typeface="Cambria Math" panose="02040503050406030204" pitchFamily="18" charset="0"/>
                            </a:rPr>
                            <m:t>=1</m:t>
                          </m:r>
                        </m:e>
                        <m:e>
                          <m:sSub>
                            <m:sSubPr>
                              <m:ctrlPr>
                                <a:rPr lang="en-US" sz="4000" i="1">
                                  <a:solidFill>
                                    <a:srgbClr val="ED7D31"/>
                                  </a:solidFill>
                                  <a:latin typeface="Cambria Math" panose="02040503050406030204" pitchFamily="18" charset="0"/>
                                </a:rPr>
                              </m:ctrlPr>
                            </m:sSubPr>
                            <m:e>
                              <m:r>
                                <a:rPr lang="en-US" sz="4000" b="1" i="1">
                                  <a:solidFill>
                                    <a:srgbClr val="ED7D31"/>
                                  </a:solidFill>
                                  <a:latin typeface="Cambria Math" panose="02040503050406030204" pitchFamily="18" charset="0"/>
                                </a:rPr>
                                <m:t>𝑿</m:t>
                              </m:r>
                              <m:r>
                                <a:rPr lang="en-US" sz="4000" b="1" i="1">
                                  <a:solidFill>
                                    <a:srgbClr val="ED7D31"/>
                                  </a:solidFill>
                                  <a:latin typeface="Cambria Math" panose="02040503050406030204" pitchFamily="18" charset="0"/>
                                </a:rPr>
                                <m:t>=</m:t>
                              </m:r>
                              <m:r>
                                <a:rPr lang="en-US" sz="4000" b="1" i="1">
                                  <a:solidFill>
                                    <a:srgbClr val="ED7D31"/>
                                  </a:solidFill>
                                  <a:latin typeface="Cambria Math" panose="02040503050406030204" pitchFamily="18" charset="0"/>
                                </a:rPr>
                                <m:t>𝒙</m:t>
                              </m:r>
                            </m:e>
                            <m:sub>
                              <m:r>
                                <a:rPr lang="en-US" sz="4000" i="1">
                                  <a:solidFill>
                                    <a:srgbClr val="ED7D31"/>
                                  </a:solidFill>
                                  <a:latin typeface="Cambria Math" panose="02040503050406030204" pitchFamily="18" charset="0"/>
                                </a:rPr>
                                <m:t>𝑖</m:t>
                              </m:r>
                            </m:sub>
                          </m:sSub>
                        </m:e>
                      </m:d>
                    </m:oMath>
                  </m:oMathPara>
                </a14:m>
                <a:endParaRPr lang="en-US" sz="4000" dirty="0">
                  <a:solidFill>
                    <a:srgbClr val="ED7D31"/>
                  </a:solidFill>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091498B0-6ED9-26E5-E744-979DD218921D}"/>
                  </a:ext>
                </a:extLst>
              </p:cNvPr>
              <p:cNvSpPr txBox="1">
                <a:spLocks noRot="1" noChangeAspect="1" noMove="1" noResize="1" noEditPoints="1" noAdjustHandles="1" noChangeArrowheads="1" noChangeShapeType="1" noTextEdit="1"/>
              </p:cNvSpPr>
              <p:nvPr/>
            </p:nvSpPr>
            <p:spPr>
              <a:xfrm>
                <a:off x="4001940" y="2508135"/>
                <a:ext cx="4020832" cy="707886"/>
              </a:xfrm>
              <a:prstGeom prst="rect">
                <a:avLst/>
              </a:prstGeom>
              <a:blipFill>
                <a:blip r:embed="rId3"/>
                <a:stretch>
                  <a:fillRect l="-1887" b="-14035"/>
                </a:stretch>
              </a:blipFill>
            </p:spPr>
            <p:txBody>
              <a:bodyPr/>
              <a:lstStyle/>
              <a:p>
                <a:r>
                  <a:rPr lang="en-US">
                    <a:noFill/>
                  </a:rPr>
                  <a:t> </a:t>
                </a:r>
              </a:p>
            </p:txBody>
          </p:sp>
        </mc:Fallback>
      </mc:AlternateContent>
      <p:sp>
        <p:nvSpPr>
          <p:cNvPr id="10" name="Text Placeholder 1">
            <a:extLst>
              <a:ext uri="{FF2B5EF4-FFF2-40B4-BE49-F238E27FC236}">
                <a16:creationId xmlns:a16="http://schemas.microsoft.com/office/drawing/2014/main" id="{9D0018A6-F5C5-5E46-01BB-445906C3EB22}"/>
              </a:ext>
            </a:extLst>
          </p:cNvPr>
          <p:cNvSpPr txBox="1">
            <a:spLocks/>
          </p:cNvSpPr>
          <p:nvPr/>
        </p:nvSpPr>
        <p:spPr>
          <a:xfrm>
            <a:off x="774692" y="4697061"/>
            <a:ext cx="10502661" cy="1375235"/>
          </a:xfrm>
          <a:prstGeom prst="rect">
            <a:avLst/>
          </a:prstGeom>
        </p:spPr>
        <p:txBody>
          <a:bodyPr vert="horz" lIns="0" tIns="45720" rIns="91440" bIns="45720" rtlCol="0">
            <a:normAutofit/>
          </a:bodyPr>
          <a:lstStyle>
            <a:lvl1pPr marL="0" marR="0" indent="0" algn="l" defTabSz="685800" rtl="0" eaLnBrk="1" fontAlgn="auto" latinLnBrk="0" hangingPunct="1">
              <a:lnSpc>
                <a:spcPct val="110000"/>
              </a:lnSpc>
              <a:spcBef>
                <a:spcPts val="750"/>
              </a:spcBef>
              <a:spcAft>
                <a:spcPts val="0"/>
              </a:spcAft>
              <a:buClr>
                <a:schemeClr val="accent2"/>
              </a:buClr>
              <a:buSzTx/>
              <a:buFont typeface="Arial" panose="020B0604020202020204" pitchFamily="34" charset="0"/>
              <a:buNone/>
              <a:tabLst/>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lgn="l" defTabSz="685800" rtl="0" eaLnBrk="1" latinLnBrk="0" hangingPunct="1">
              <a:lnSpc>
                <a:spcPct val="110000"/>
              </a:lnSpc>
              <a:spcBef>
                <a:spcPts val="375"/>
              </a:spcBef>
              <a:buClr>
                <a:srgbClr val="1D4F91"/>
              </a:buClr>
              <a:buFont typeface="Arial" panose="020B0604020202020204" pitchFamily="34"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lgn="l" defTabSz="685800" rtl="0" eaLnBrk="1" latinLnBrk="0" hangingPunct="1">
              <a:lnSpc>
                <a:spcPct val="110000"/>
              </a:lnSpc>
              <a:spcBef>
                <a:spcPts val="375"/>
              </a:spcBef>
              <a:buClr>
                <a:srgbClr val="1D4F91"/>
              </a:buClr>
              <a:buFont typeface="LucidaGrande"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chemeClr val="accent1"/>
              </a:buClr>
            </a:pPr>
            <a:r>
              <a:rPr lang="en-US" sz="2400" dirty="0"/>
              <a:t>Propensity score is the probability of a patient receiving the target exposure given the patient’s baseline characteristics. </a:t>
            </a:r>
          </a:p>
        </p:txBody>
      </p:sp>
      <p:sp>
        <p:nvSpPr>
          <p:cNvPr id="13" name="TextBox 12">
            <a:extLst>
              <a:ext uri="{FF2B5EF4-FFF2-40B4-BE49-F238E27FC236}">
                <a16:creationId xmlns:a16="http://schemas.microsoft.com/office/drawing/2014/main" id="{6ABED1DD-9CB7-F329-58EE-221BF764784F}"/>
              </a:ext>
            </a:extLst>
          </p:cNvPr>
          <p:cNvSpPr txBox="1"/>
          <p:nvPr/>
        </p:nvSpPr>
        <p:spPr>
          <a:xfrm>
            <a:off x="6096001" y="1730696"/>
            <a:ext cx="4824364" cy="461665"/>
          </a:xfrm>
          <a:prstGeom prst="rect">
            <a:avLst/>
          </a:prstGeom>
          <a:noFill/>
        </p:spPr>
        <p:txBody>
          <a:bodyPr wrap="square" rtlCol="0">
            <a:spAutoFit/>
          </a:bodyPr>
          <a:lstStyle/>
          <a:p>
            <a:r>
              <a:rPr lang="en-US" sz="2400" dirty="0"/>
              <a:t>confounders</a:t>
            </a:r>
          </a:p>
        </p:txBody>
      </p:sp>
      <p:sp>
        <p:nvSpPr>
          <p:cNvPr id="22" name="TextBox 21">
            <a:extLst>
              <a:ext uri="{FF2B5EF4-FFF2-40B4-BE49-F238E27FC236}">
                <a16:creationId xmlns:a16="http://schemas.microsoft.com/office/drawing/2014/main" id="{0C26D86B-B9D1-EACC-7C66-60C745BBDB55}"/>
              </a:ext>
            </a:extLst>
          </p:cNvPr>
          <p:cNvSpPr txBox="1"/>
          <p:nvPr/>
        </p:nvSpPr>
        <p:spPr>
          <a:xfrm>
            <a:off x="3511506" y="1735104"/>
            <a:ext cx="1330108" cy="461665"/>
          </a:xfrm>
          <a:prstGeom prst="rect">
            <a:avLst/>
          </a:prstGeom>
          <a:noFill/>
        </p:spPr>
        <p:txBody>
          <a:bodyPr wrap="none" rtlCol="0">
            <a:spAutoFit/>
          </a:bodyPr>
          <a:lstStyle/>
          <a:p>
            <a:r>
              <a:rPr lang="en-US" sz="2400" dirty="0"/>
              <a:t>exposure</a:t>
            </a:r>
          </a:p>
        </p:txBody>
      </p:sp>
      <p:cxnSp>
        <p:nvCxnSpPr>
          <p:cNvPr id="24" name="Straight Arrow Connector 23">
            <a:extLst>
              <a:ext uri="{FF2B5EF4-FFF2-40B4-BE49-F238E27FC236}">
                <a16:creationId xmlns:a16="http://schemas.microsoft.com/office/drawing/2014/main" id="{1B9A5770-03AD-DC05-A7F9-38AA77919C39}"/>
              </a:ext>
            </a:extLst>
          </p:cNvPr>
          <p:cNvCxnSpPr>
            <a:cxnSpLocks/>
          </p:cNvCxnSpPr>
          <p:nvPr/>
        </p:nvCxnSpPr>
        <p:spPr>
          <a:xfrm flipV="1">
            <a:off x="6279729" y="2218639"/>
            <a:ext cx="0" cy="4176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975526-AF10-512A-60F8-23CB64BAC473}"/>
              </a:ext>
            </a:extLst>
          </p:cNvPr>
          <p:cNvCxnSpPr>
            <a:cxnSpLocks/>
          </p:cNvCxnSpPr>
          <p:nvPr/>
        </p:nvCxnSpPr>
        <p:spPr>
          <a:xfrm flipV="1">
            <a:off x="4736307" y="2218641"/>
            <a:ext cx="0" cy="4176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488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a:extLst>
              <a:ext uri="{FF2B5EF4-FFF2-40B4-BE49-F238E27FC236}">
                <a16:creationId xmlns:a16="http://schemas.microsoft.com/office/drawing/2014/main" id="{4CBF6CC1-6127-ED44-9ED7-C0A7F9EC3194}"/>
              </a:ext>
            </a:extLst>
          </p:cNvPr>
          <p:cNvSpPr txBox="1">
            <a:spLocks/>
          </p:cNvSpPr>
          <p:nvPr/>
        </p:nvSpPr>
        <p:spPr>
          <a:xfrm>
            <a:off x="1954650" y="160373"/>
            <a:ext cx="8027367" cy="868431"/>
          </a:xfrm>
          <a:prstGeom prst="rect">
            <a:avLst/>
          </a:prstGeom>
        </p:spPr>
        <p:txBody>
          <a:bodyPr vert="horz" lIns="0" tIns="45720" rIns="91440" bIns="45720" rtlCol="0" anchor="b">
            <a:normAutofit/>
          </a:bodyPr>
          <a:lstStyle>
            <a:lvl1pPr algn="l" defTabSz="685800" rtl="0" eaLnBrk="1" latinLnBrk="0" hangingPunct="1">
              <a:lnSpc>
                <a:spcPct val="90000"/>
              </a:lnSpc>
              <a:spcBef>
                <a:spcPct val="0"/>
              </a:spcBef>
              <a:buNone/>
              <a:defRPr sz="2800" b="0" i="0" kern="1200">
                <a:solidFill>
                  <a:srgbClr val="1D4F91"/>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16" name="Title 3">
            <a:extLst>
              <a:ext uri="{FF2B5EF4-FFF2-40B4-BE49-F238E27FC236}">
                <a16:creationId xmlns:a16="http://schemas.microsoft.com/office/drawing/2014/main" id="{88C9B4AB-6AA1-2F46-BBA6-7EBFCE5E316A}"/>
              </a:ext>
            </a:extLst>
          </p:cNvPr>
          <p:cNvSpPr>
            <a:spLocks noGrp="1"/>
          </p:cNvSpPr>
          <p:nvPr>
            <p:ph type="title"/>
          </p:nvPr>
        </p:nvSpPr>
        <p:spPr/>
        <p:txBody>
          <a:bodyPr>
            <a:normAutofit/>
          </a:bodyPr>
          <a:lstStyle/>
          <a:p>
            <a:pPr>
              <a:buClr>
                <a:schemeClr val="accent1"/>
              </a:buClr>
            </a:pPr>
            <a:r>
              <a:rPr lang="en-US" dirty="0"/>
              <a:t>Propensity scores can be estimated from data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91498B0-6ED9-26E5-E744-979DD218921D}"/>
                  </a:ext>
                </a:extLst>
              </p:cNvPr>
              <p:cNvSpPr txBox="1"/>
              <p:nvPr/>
            </p:nvSpPr>
            <p:spPr>
              <a:xfrm>
                <a:off x="1954650" y="2553711"/>
                <a:ext cx="9912617" cy="80502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logit</a:t>
                </a:r>
                <a14:m>
                  <m:oMath xmlns:m="http://schemas.openxmlformats.org/officeDocument/2006/math">
                    <m:d>
                      <m:dPr>
                        <m:ctrlPr>
                          <a:rPr lang="en-US" sz="4000" i="1">
                            <a:latin typeface="Cambria Math" panose="02040503050406030204" pitchFamily="18" charset="0"/>
                          </a:rPr>
                        </m:ctrlPr>
                      </m:dPr>
                      <m:e>
                        <m:acc>
                          <m:accPr>
                            <m:chr m:val="̂"/>
                            <m:ctrlPr>
                              <a:rPr lang="en-US" sz="4000" i="1" smtClean="0">
                                <a:solidFill>
                                  <a:srgbClr val="ED7D31"/>
                                </a:solidFill>
                                <a:latin typeface="Cambria Math" panose="02040503050406030204" pitchFamily="18" charset="0"/>
                              </a:rPr>
                            </m:ctrlPr>
                          </m:accPr>
                          <m:e>
                            <m:r>
                              <a:rPr lang="en-US" sz="4000" i="1">
                                <a:solidFill>
                                  <a:srgbClr val="ED7D31"/>
                                </a:solidFill>
                                <a:latin typeface="Cambria Math" panose="02040503050406030204" pitchFamily="18" charset="0"/>
                              </a:rPr>
                              <m:t>𝑝</m:t>
                            </m:r>
                          </m:e>
                        </m:acc>
                      </m:e>
                    </m:d>
                    <m:r>
                      <a:rPr lang="en-US" sz="4000" i="1">
                        <a:latin typeface="Cambria Math" panose="02040503050406030204" pitchFamily="18" charset="0"/>
                      </a:rPr>
                      <m:t>=</m:t>
                    </m:r>
                    <m:sSub>
                      <m:sSubPr>
                        <m:ctrlPr>
                          <a:rPr lang="en-US" sz="4000" i="1" dirty="0">
                            <a:latin typeface="Cambria Math" panose="02040503050406030204" pitchFamily="18" charset="0"/>
                            <a:cs typeface="Arial" panose="020B0604020202020204" pitchFamily="34" charset="0"/>
                          </a:rPr>
                        </m:ctrlPr>
                      </m:sSubPr>
                      <m:e>
                        <m:acc>
                          <m:accPr>
                            <m:chr m:val="̂"/>
                            <m:ctrlPr>
                              <a:rPr lang="en-US" sz="4000" i="1">
                                <a:latin typeface="Cambria Math" panose="02040503050406030204" pitchFamily="18" charset="0"/>
                                <a:cs typeface="Arial" panose="020B0604020202020204" pitchFamily="34" charset="0"/>
                              </a:rPr>
                            </m:ctrlPr>
                          </m:accPr>
                          <m:e>
                            <m:r>
                              <a:rPr lang="en-US" sz="4000" i="1">
                                <a:latin typeface="Cambria Math" panose="02040503050406030204" pitchFamily="18" charset="0"/>
                                <a:cs typeface="Arial" panose="020B0604020202020204" pitchFamily="34" charset="0"/>
                              </a:rPr>
                              <m:t>𝛽</m:t>
                            </m:r>
                          </m:e>
                        </m:acc>
                      </m:e>
                      <m:sub>
                        <m:r>
                          <a:rPr lang="en-US" sz="4000" i="1" dirty="0">
                            <a:latin typeface="Cambria Math" panose="02040503050406030204" pitchFamily="18" charset="0"/>
                            <a:cs typeface="Arial" panose="020B0604020202020204" pitchFamily="34" charset="0"/>
                          </a:rPr>
                          <m:t>0</m:t>
                        </m:r>
                      </m:sub>
                    </m:sSub>
                    <m:r>
                      <a:rPr lang="en-US" sz="4000" i="1" dirty="0">
                        <a:latin typeface="Cambria Math" panose="02040503050406030204" pitchFamily="18" charset="0"/>
                        <a:cs typeface="Arial" panose="020B0604020202020204" pitchFamily="34" charset="0"/>
                      </a:rPr>
                      <m:t>+</m:t>
                    </m:r>
                    <m:sSub>
                      <m:sSubPr>
                        <m:ctrlPr>
                          <a:rPr lang="en-US" sz="4000" i="1" dirty="0">
                            <a:latin typeface="Cambria Math" panose="02040503050406030204" pitchFamily="18" charset="0"/>
                            <a:cs typeface="Arial" panose="020B0604020202020204" pitchFamily="34" charset="0"/>
                          </a:rPr>
                        </m:ctrlPr>
                      </m:sSubPr>
                      <m:e>
                        <m:acc>
                          <m:accPr>
                            <m:chr m:val="̂"/>
                            <m:ctrlPr>
                              <a:rPr lang="en-US" sz="4000" i="1">
                                <a:latin typeface="Cambria Math" panose="02040503050406030204" pitchFamily="18" charset="0"/>
                                <a:cs typeface="Arial" panose="020B0604020202020204" pitchFamily="34" charset="0"/>
                              </a:rPr>
                            </m:ctrlPr>
                          </m:accPr>
                          <m:e>
                            <m:r>
                              <a:rPr lang="en-US" sz="4000" i="1">
                                <a:latin typeface="Cambria Math" panose="02040503050406030204" pitchFamily="18" charset="0"/>
                                <a:cs typeface="Arial" panose="020B0604020202020204" pitchFamily="34" charset="0"/>
                              </a:rPr>
                              <m:t>𝛽</m:t>
                            </m:r>
                          </m:e>
                        </m:acc>
                      </m:e>
                      <m:sub>
                        <m:r>
                          <a:rPr lang="en-US" sz="4000" i="1">
                            <a:latin typeface="Cambria Math" panose="02040503050406030204" pitchFamily="18" charset="0"/>
                            <a:cs typeface="Arial" panose="020B0604020202020204" pitchFamily="34" charset="0"/>
                          </a:rPr>
                          <m:t>1</m:t>
                        </m:r>
                      </m:sub>
                    </m:sSub>
                    <m:sSub>
                      <m:sSubPr>
                        <m:ctrlPr>
                          <a:rPr lang="en-US" sz="4000" i="1">
                            <a:solidFill>
                              <a:schemeClr val="accent6"/>
                            </a:solidFill>
                            <a:latin typeface="Cambria Math" panose="02040503050406030204" pitchFamily="18" charset="0"/>
                          </a:rPr>
                        </m:ctrlPr>
                      </m:sSubPr>
                      <m:e>
                        <m:r>
                          <a:rPr lang="en-US" sz="4000" i="1">
                            <a:solidFill>
                              <a:schemeClr val="accent6"/>
                            </a:solidFill>
                            <a:latin typeface="Cambria Math" panose="02040503050406030204" pitchFamily="18" charset="0"/>
                          </a:rPr>
                          <m:t>𝑥</m:t>
                        </m:r>
                      </m:e>
                      <m:sub>
                        <m:r>
                          <a:rPr lang="en-US" sz="4000" i="1">
                            <a:solidFill>
                              <a:schemeClr val="accent6"/>
                            </a:solidFill>
                            <a:latin typeface="Cambria Math" panose="02040503050406030204" pitchFamily="18" charset="0"/>
                          </a:rPr>
                          <m:t>𝑖</m:t>
                        </m:r>
                        <m:r>
                          <a:rPr lang="en-US" sz="4000" i="1">
                            <a:solidFill>
                              <a:schemeClr val="accent6"/>
                            </a:solidFill>
                            <a:latin typeface="Cambria Math" panose="02040503050406030204" pitchFamily="18" charset="0"/>
                          </a:rPr>
                          <m:t>1</m:t>
                        </m:r>
                      </m:sub>
                    </m:sSub>
                    <m:r>
                      <a:rPr lang="en-US" sz="4000" i="1">
                        <a:solidFill>
                          <a:schemeClr val="tx1">
                            <a:lumMod val="50000"/>
                          </a:schemeClr>
                        </a:solidFill>
                        <a:latin typeface="Cambria Math" panose="02040503050406030204" pitchFamily="18" charset="0"/>
                      </a:rPr>
                      <m:t>+…+</m:t>
                    </m:r>
                    <m:sSub>
                      <m:sSubPr>
                        <m:ctrlPr>
                          <a:rPr lang="en-US" sz="4000" i="1" dirty="0">
                            <a:latin typeface="Cambria Math" panose="02040503050406030204" pitchFamily="18" charset="0"/>
                            <a:cs typeface="Arial" panose="020B0604020202020204" pitchFamily="34" charset="0"/>
                          </a:rPr>
                        </m:ctrlPr>
                      </m:sSubPr>
                      <m:e>
                        <m:acc>
                          <m:accPr>
                            <m:chr m:val="̂"/>
                            <m:ctrlPr>
                              <a:rPr lang="en-US" sz="4000" i="1">
                                <a:latin typeface="Cambria Math" panose="02040503050406030204" pitchFamily="18" charset="0"/>
                                <a:cs typeface="Arial" panose="020B0604020202020204" pitchFamily="34" charset="0"/>
                              </a:rPr>
                            </m:ctrlPr>
                          </m:accPr>
                          <m:e>
                            <m:r>
                              <a:rPr lang="en-US" sz="4000" i="1">
                                <a:latin typeface="Cambria Math" panose="02040503050406030204" pitchFamily="18" charset="0"/>
                                <a:cs typeface="Arial" panose="020B0604020202020204" pitchFamily="34" charset="0"/>
                              </a:rPr>
                              <m:t>𝛽</m:t>
                            </m:r>
                          </m:e>
                        </m:acc>
                      </m:e>
                      <m:sub>
                        <m:r>
                          <a:rPr lang="en-US" sz="4000" i="1">
                            <a:latin typeface="Cambria Math" panose="02040503050406030204" pitchFamily="18" charset="0"/>
                            <a:cs typeface="Arial" panose="020B0604020202020204" pitchFamily="34" charset="0"/>
                          </a:rPr>
                          <m:t>𝑗</m:t>
                        </m:r>
                      </m:sub>
                    </m:sSub>
                    <m:sSub>
                      <m:sSubPr>
                        <m:ctrlPr>
                          <a:rPr lang="en-US" sz="4000" i="1">
                            <a:solidFill>
                              <a:schemeClr val="accent6"/>
                            </a:solidFill>
                            <a:latin typeface="Cambria Math" panose="02040503050406030204" pitchFamily="18" charset="0"/>
                          </a:rPr>
                        </m:ctrlPr>
                      </m:sSubPr>
                      <m:e>
                        <m:r>
                          <a:rPr lang="en-US" sz="4000" i="1">
                            <a:solidFill>
                              <a:schemeClr val="accent6"/>
                            </a:solidFill>
                            <a:latin typeface="Cambria Math" panose="02040503050406030204" pitchFamily="18" charset="0"/>
                          </a:rPr>
                          <m:t>𝑥</m:t>
                        </m:r>
                      </m:e>
                      <m:sub>
                        <m:r>
                          <a:rPr lang="en-US" sz="4000" i="1">
                            <a:solidFill>
                              <a:schemeClr val="accent6"/>
                            </a:solidFill>
                            <a:latin typeface="Cambria Math" panose="02040503050406030204" pitchFamily="18" charset="0"/>
                          </a:rPr>
                          <m:t>𝑖𝑗</m:t>
                        </m:r>
                      </m:sub>
                    </m:sSub>
                  </m:oMath>
                </a14:m>
                <a:endParaRPr lang="en-US" sz="4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091498B0-6ED9-26E5-E744-979DD218921D}"/>
                  </a:ext>
                </a:extLst>
              </p:cNvPr>
              <p:cNvSpPr txBox="1">
                <a:spLocks noRot="1" noChangeAspect="1" noMove="1" noResize="1" noEditPoints="1" noAdjustHandles="1" noChangeArrowheads="1" noChangeShapeType="1" noTextEdit="1"/>
              </p:cNvSpPr>
              <p:nvPr/>
            </p:nvSpPr>
            <p:spPr>
              <a:xfrm>
                <a:off x="1954650" y="2553711"/>
                <a:ext cx="9912617" cy="805029"/>
              </a:xfrm>
              <a:prstGeom prst="rect">
                <a:avLst/>
              </a:prstGeom>
              <a:blipFill>
                <a:blip r:embed="rId3"/>
                <a:stretch>
                  <a:fillRect l="-2305" t="-9375" b="-23438"/>
                </a:stretch>
              </a:blipFill>
            </p:spPr>
            <p:txBody>
              <a:bodyPr/>
              <a:lstStyle/>
              <a:p>
                <a:r>
                  <a:rPr lang="en-US">
                    <a:noFill/>
                  </a:rPr>
                  <a:t> </a:t>
                </a:r>
              </a:p>
            </p:txBody>
          </p:sp>
        </mc:Fallback>
      </mc:AlternateContent>
      <p:sp>
        <p:nvSpPr>
          <p:cNvPr id="10" name="Text Placeholder 1">
            <a:extLst>
              <a:ext uri="{FF2B5EF4-FFF2-40B4-BE49-F238E27FC236}">
                <a16:creationId xmlns:a16="http://schemas.microsoft.com/office/drawing/2014/main" id="{9D0018A6-F5C5-5E46-01BB-445906C3EB22}"/>
              </a:ext>
            </a:extLst>
          </p:cNvPr>
          <p:cNvSpPr txBox="1">
            <a:spLocks/>
          </p:cNvSpPr>
          <p:nvPr/>
        </p:nvSpPr>
        <p:spPr>
          <a:xfrm>
            <a:off x="774694" y="5076777"/>
            <a:ext cx="10802543" cy="1114039"/>
          </a:xfrm>
          <a:prstGeom prst="rect">
            <a:avLst/>
          </a:prstGeom>
        </p:spPr>
        <p:txBody>
          <a:bodyPr vert="horz" lIns="0" tIns="45720" rIns="91440" bIns="45720" rtlCol="0">
            <a:normAutofit fontScale="92500" lnSpcReduction="20000"/>
          </a:bodyPr>
          <a:lstStyle>
            <a:lvl1pPr marL="0" marR="0" indent="0" algn="l" defTabSz="685800" rtl="0" eaLnBrk="1" fontAlgn="auto" latinLnBrk="0" hangingPunct="1">
              <a:lnSpc>
                <a:spcPct val="110000"/>
              </a:lnSpc>
              <a:spcBef>
                <a:spcPts val="750"/>
              </a:spcBef>
              <a:spcAft>
                <a:spcPts val="0"/>
              </a:spcAft>
              <a:buClr>
                <a:schemeClr val="accent2"/>
              </a:buClr>
              <a:buSzTx/>
              <a:buFont typeface="Arial" panose="020B0604020202020204" pitchFamily="34" charset="0"/>
              <a:buNone/>
              <a:tabLst/>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lgn="l" defTabSz="685800" rtl="0" eaLnBrk="1" latinLnBrk="0" hangingPunct="1">
              <a:lnSpc>
                <a:spcPct val="110000"/>
              </a:lnSpc>
              <a:spcBef>
                <a:spcPts val="375"/>
              </a:spcBef>
              <a:buClr>
                <a:srgbClr val="1D4F91"/>
              </a:buClr>
              <a:buFont typeface="Arial" panose="020B0604020202020204" pitchFamily="34"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lgn="l" defTabSz="685800" rtl="0" eaLnBrk="1" latinLnBrk="0" hangingPunct="1">
              <a:lnSpc>
                <a:spcPct val="110000"/>
              </a:lnSpc>
              <a:spcBef>
                <a:spcPts val="375"/>
              </a:spcBef>
              <a:buClr>
                <a:srgbClr val="1D4F91"/>
              </a:buClr>
              <a:buFont typeface="LucidaGrande"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891" indent="-342891">
              <a:buClr>
                <a:schemeClr val="accent1"/>
              </a:buClr>
              <a:buFont typeface="Arial" panose="020B0604020202020204" pitchFamily="34" charset="0"/>
              <a:buChar char="•"/>
            </a:pPr>
            <a:r>
              <a:rPr lang="en-US" sz="2400" dirty="0"/>
              <a:t>In practice, propensity score is often estimated with a logistic regression.</a:t>
            </a:r>
          </a:p>
          <a:p>
            <a:pPr marL="342891" indent="-342891">
              <a:buClr>
                <a:schemeClr val="accent1"/>
              </a:buClr>
              <a:buFont typeface="Arial" panose="020B0604020202020204" pitchFamily="34" charset="0"/>
              <a:buChar char="•"/>
            </a:pPr>
            <a:r>
              <a:rPr lang="en-US" sz="2400" dirty="0"/>
              <a:t>Exposure status is regressed on baseline covariates that are believed to be confounders.</a:t>
            </a:r>
          </a:p>
        </p:txBody>
      </p:sp>
      <p:cxnSp>
        <p:nvCxnSpPr>
          <p:cNvPr id="2" name="Straight Arrow Connector 1">
            <a:extLst>
              <a:ext uri="{FF2B5EF4-FFF2-40B4-BE49-F238E27FC236}">
                <a16:creationId xmlns:a16="http://schemas.microsoft.com/office/drawing/2014/main" id="{46529AD3-D3F4-4196-51C7-7A476F28C11C}"/>
              </a:ext>
            </a:extLst>
          </p:cNvPr>
          <p:cNvCxnSpPr>
            <a:cxnSpLocks/>
          </p:cNvCxnSpPr>
          <p:nvPr/>
        </p:nvCxnSpPr>
        <p:spPr>
          <a:xfrm flipV="1">
            <a:off x="3310565" y="3464463"/>
            <a:ext cx="0" cy="482931"/>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936BAA3-1960-B15C-5E0F-5BB62F4F78E6}"/>
              </a:ext>
            </a:extLst>
          </p:cNvPr>
          <p:cNvSpPr txBox="1"/>
          <p:nvPr/>
        </p:nvSpPr>
        <p:spPr>
          <a:xfrm>
            <a:off x="6614113" y="4048048"/>
            <a:ext cx="1988108" cy="461665"/>
          </a:xfrm>
          <a:prstGeom prst="rect">
            <a:avLst/>
          </a:prstGeom>
          <a:noFill/>
        </p:spPr>
        <p:txBody>
          <a:bodyPr wrap="none" rtlCol="0">
            <a:spAutoFit/>
          </a:bodyPr>
          <a:lstStyle/>
          <a:p>
            <a:r>
              <a:rPr lang="en-US" sz="2400" dirty="0">
                <a:solidFill>
                  <a:schemeClr val="accent6"/>
                </a:solidFill>
              </a:rPr>
              <a:t>“confounders”</a:t>
            </a:r>
          </a:p>
        </p:txBody>
      </p:sp>
      <p:sp>
        <p:nvSpPr>
          <p:cNvPr id="12" name="Right Brace 11">
            <a:extLst>
              <a:ext uri="{FF2B5EF4-FFF2-40B4-BE49-F238E27FC236}">
                <a16:creationId xmlns:a16="http://schemas.microsoft.com/office/drawing/2014/main" id="{DF24FD10-244B-15E5-DC65-AE10C6040B75}"/>
              </a:ext>
            </a:extLst>
          </p:cNvPr>
          <p:cNvSpPr/>
          <p:nvPr/>
        </p:nvSpPr>
        <p:spPr>
          <a:xfrm rot="5400000">
            <a:off x="7262999" y="1809759"/>
            <a:ext cx="431464" cy="3669948"/>
          </a:xfrm>
          <a:prstGeom prst="rightBrace">
            <a:avLst>
              <a:gd name="adj1" fmla="val 87357"/>
              <a:gd name="adj2" fmla="val 50000"/>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3" name="TextBox 12">
            <a:extLst>
              <a:ext uri="{FF2B5EF4-FFF2-40B4-BE49-F238E27FC236}">
                <a16:creationId xmlns:a16="http://schemas.microsoft.com/office/drawing/2014/main" id="{D5490C53-811B-E427-2CFA-01303BD88B99}"/>
              </a:ext>
            </a:extLst>
          </p:cNvPr>
          <p:cNvSpPr txBox="1"/>
          <p:nvPr/>
        </p:nvSpPr>
        <p:spPr>
          <a:xfrm>
            <a:off x="2882543" y="4051654"/>
            <a:ext cx="2257028" cy="461665"/>
          </a:xfrm>
          <a:prstGeom prst="rect">
            <a:avLst/>
          </a:prstGeom>
          <a:noFill/>
        </p:spPr>
        <p:txBody>
          <a:bodyPr wrap="none" rtlCol="0">
            <a:spAutoFit/>
          </a:bodyPr>
          <a:lstStyle/>
          <a:p>
            <a:r>
              <a:rPr lang="en-US" sz="2400" dirty="0">
                <a:solidFill>
                  <a:srgbClr val="ED7D31"/>
                </a:solidFill>
              </a:rPr>
              <a:t>propensity score</a:t>
            </a:r>
          </a:p>
        </p:txBody>
      </p:sp>
    </p:spTree>
    <p:extLst>
      <p:ext uri="{BB962C8B-B14F-4D97-AF65-F5344CB8AC3E}">
        <p14:creationId xmlns:p14="http://schemas.microsoft.com/office/powerpoint/2010/main" val="3326724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a:extLst>
              <a:ext uri="{FF2B5EF4-FFF2-40B4-BE49-F238E27FC236}">
                <a16:creationId xmlns:a16="http://schemas.microsoft.com/office/drawing/2014/main" id="{4CBF6CC1-6127-ED44-9ED7-C0A7F9EC3194}"/>
              </a:ext>
            </a:extLst>
          </p:cNvPr>
          <p:cNvSpPr txBox="1">
            <a:spLocks/>
          </p:cNvSpPr>
          <p:nvPr/>
        </p:nvSpPr>
        <p:spPr>
          <a:xfrm>
            <a:off x="1954650" y="160373"/>
            <a:ext cx="8027367" cy="868431"/>
          </a:xfrm>
          <a:prstGeom prst="rect">
            <a:avLst/>
          </a:prstGeom>
        </p:spPr>
        <p:txBody>
          <a:bodyPr vert="horz" lIns="0" tIns="45720" rIns="91440" bIns="45720" rtlCol="0" anchor="b">
            <a:normAutofit/>
          </a:bodyPr>
          <a:lstStyle>
            <a:lvl1pPr algn="l" defTabSz="685800" rtl="0" eaLnBrk="1" latinLnBrk="0" hangingPunct="1">
              <a:lnSpc>
                <a:spcPct val="90000"/>
              </a:lnSpc>
              <a:spcBef>
                <a:spcPct val="0"/>
              </a:spcBef>
              <a:buNone/>
              <a:defRPr sz="2800" b="0" i="0" kern="1200">
                <a:solidFill>
                  <a:srgbClr val="1D4F91"/>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16" name="Title 3">
            <a:extLst>
              <a:ext uri="{FF2B5EF4-FFF2-40B4-BE49-F238E27FC236}">
                <a16:creationId xmlns:a16="http://schemas.microsoft.com/office/drawing/2014/main" id="{88C9B4AB-6AA1-2F46-BBA6-7EBFCE5E316A}"/>
              </a:ext>
            </a:extLst>
          </p:cNvPr>
          <p:cNvSpPr>
            <a:spLocks noGrp="1"/>
          </p:cNvSpPr>
          <p:nvPr>
            <p:ph type="title"/>
          </p:nvPr>
        </p:nvSpPr>
        <p:spPr/>
        <p:txBody>
          <a:bodyPr>
            <a:noAutofit/>
          </a:bodyPr>
          <a:lstStyle/>
          <a:p>
            <a:pPr>
              <a:buClr>
                <a:schemeClr val="accent1"/>
              </a:buClr>
            </a:pPr>
            <a:r>
              <a:rPr lang="en-US" sz="3600" dirty="0"/>
              <a:t>Using propensity scores to remove confounding bias</a:t>
            </a:r>
          </a:p>
        </p:txBody>
      </p:sp>
      <p:sp>
        <p:nvSpPr>
          <p:cNvPr id="10" name="Text Placeholder 1">
            <a:extLst>
              <a:ext uri="{FF2B5EF4-FFF2-40B4-BE49-F238E27FC236}">
                <a16:creationId xmlns:a16="http://schemas.microsoft.com/office/drawing/2014/main" id="{9D0018A6-F5C5-5E46-01BB-445906C3EB22}"/>
              </a:ext>
            </a:extLst>
          </p:cNvPr>
          <p:cNvSpPr txBox="1">
            <a:spLocks/>
          </p:cNvSpPr>
          <p:nvPr/>
        </p:nvSpPr>
        <p:spPr>
          <a:xfrm>
            <a:off x="722740" y="1826696"/>
            <a:ext cx="10859660" cy="2230680"/>
          </a:xfrm>
          <a:prstGeom prst="rect">
            <a:avLst/>
          </a:prstGeom>
        </p:spPr>
        <p:txBody>
          <a:bodyPr vert="horz" lIns="0" tIns="45720" rIns="91440" bIns="45720" rtlCol="0">
            <a:normAutofit/>
          </a:bodyPr>
          <a:lstStyle>
            <a:lvl1pPr marL="0" marR="0" indent="0" algn="l" defTabSz="685800" rtl="0" eaLnBrk="1" fontAlgn="auto" latinLnBrk="0" hangingPunct="1">
              <a:lnSpc>
                <a:spcPct val="110000"/>
              </a:lnSpc>
              <a:spcBef>
                <a:spcPts val="750"/>
              </a:spcBef>
              <a:spcAft>
                <a:spcPts val="0"/>
              </a:spcAft>
              <a:buClr>
                <a:schemeClr val="accent2"/>
              </a:buClr>
              <a:buSzTx/>
              <a:buFont typeface="Arial" panose="020B0604020202020204" pitchFamily="34" charset="0"/>
              <a:buNone/>
              <a:tabLst/>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lgn="l" defTabSz="685800" rtl="0" eaLnBrk="1" latinLnBrk="0" hangingPunct="1">
              <a:lnSpc>
                <a:spcPct val="110000"/>
              </a:lnSpc>
              <a:spcBef>
                <a:spcPts val="375"/>
              </a:spcBef>
              <a:buClr>
                <a:srgbClr val="1D4F91"/>
              </a:buClr>
              <a:buFont typeface="Arial" panose="020B0604020202020204" pitchFamily="34"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lgn="l" defTabSz="685800" rtl="0" eaLnBrk="1" latinLnBrk="0" hangingPunct="1">
              <a:lnSpc>
                <a:spcPct val="110000"/>
              </a:lnSpc>
              <a:spcBef>
                <a:spcPts val="375"/>
              </a:spcBef>
              <a:buClr>
                <a:srgbClr val="1D4F91"/>
              </a:buClr>
              <a:buFont typeface="LucidaGrande"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chemeClr val="accent1"/>
              </a:buClr>
            </a:pPr>
            <a:r>
              <a:rPr lang="en-US" sz="2000" dirty="0"/>
              <a:t>Propensity scores can be used in various ways to remove confounding.</a:t>
            </a:r>
          </a:p>
          <a:p>
            <a:pPr marL="380990" indent="-380990">
              <a:buClr>
                <a:schemeClr val="accent1"/>
              </a:buClr>
              <a:buFont typeface="Arial" panose="020B0604020202020204" pitchFamily="34" charset="0"/>
              <a:buChar char="•"/>
            </a:pPr>
            <a:r>
              <a:rPr lang="en-US" sz="2000" dirty="0"/>
              <a:t>Matching</a:t>
            </a:r>
          </a:p>
          <a:p>
            <a:pPr marL="380990" indent="-380990">
              <a:buClr>
                <a:schemeClr val="accent1"/>
              </a:buClr>
              <a:buFont typeface="Arial" panose="020B0604020202020204" pitchFamily="34" charset="0"/>
              <a:buChar char="•"/>
            </a:pPr>
            <a:r>
              <a:rPr lang="en-US" sz="2000" dirty="0"/>
              <a:t>Stratification</a:t>
            </a:r>
          </a:p>
          <a:p>
            <a:pPr marL="380990" indent="-380990">
              <a:buClr>
                <a:schemeClr val="accent1"/>
              </a:buClr>
              <a:buFont typeface="Arial" panose="020B0604020202020204" pitchFamily="34" charset="0"/>
              <a:buChar char="•"/>
            </a:pPr>
            <a:r>
              <a:rPr lang="en-US" sz="2000" dirty="0"/>
              <a:t>Inverse probability treatment weighting (IPTW)</a:t>
            </a:r>
          </a:p>
        </p:txBody>
      </p:sp>
    </p:spTree>
    <p:extLst>
      <p:ext uri="{BB962C8B-B14F-4D97-AF65-F5344CB8AC3E}">
        <p14:creationId xmlns:p14="http://schemas.microsoft.com/office/powerpoint/2010/main" val="2749083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a:extLst>
              <a:ext uri="{FF2B5EF4-FFF2-40B4-BE49-F238E27FC236}">
                <a16:creationId xmlns:a16="http://schemas.microsoft.com/office/drawing/2014/main" id="{4CBF6CC1-6127-ED44-9ED7-C0A7F9EC3194}"/>
              </a:ext>
            </a:extLst>
          </p:cNvPr>
          <p:cNvSpPr txBox="1">
            <a:spLocks/>
          </p:cNvSpPr>
          <p:nvPr/>
        </p:nvSpPr>
        <p:spPr>
          <a:xfrm>
            <a:off x="1954650" y="160373"/>
            <a:ext cx="8027367" cy="868431"/>
          </a:xfrm>
          <a:prstGeom prst="rect">
            <a:avLst/>
          </a:prstGeom>
        </p:spPr>
        <p:txBody>
          <a:bodyPr vert="horz" lIns="0" tIns="45720" rIns="91440" bIns="45720" rtlCol="0" anchor="b">
            <a:normAutofit/>
          </a:bodyPr>
          <a:lstStyle>
            <a:lvl1pPr algn="l" defTabSz="685800" rtl="0" eaLnBrk="1" latinLnBrk="0" hangingPunct="1">
              <a:lnSpc>
                <a:spcPct val="90000"/>
              </a:lnSpc>
              <a:spcBef>
                <a:spcPct val="0"/>
              </a:spcBef>
              <a:buNone/>
              <a:defRPr sz="2800" b="0" i="0" kern="1200">
                <a:solidFill>
                  <a:srgbClr val="1D4F91"/>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16" name="Title 3">
            <a:extLst>
              <a:ext uri="{FF2B5EF4-FFF2-40B4-BE49-F238E27FC236}">
                <a16:creationId xmlns:a16="http://schemas.microsoft.com/office/drawing/2014/main" id="{88C9B4AB-6AA1-2F46-BBA6-7EBFCE5E316A}"/>
              </a:ext>
            </a:extLst>
          </p:cNvPr>
          <p:cNvSpPr>
            <a:spLocks noGrp="1"/>
          </p:cNvSpPr>
          <p:nvPr>
            <p:ph type="title"/>
          </p:nvPr>
        </p:nvSpPr>
        <p:spPr/>
        <p:txBody>
          <a:bodyPr>
            <a:noAutofit/>
          </a:bodyPr>
          <a:lstStyle/>
          <a:p>
            <a:pPr>
              <a:buClr>
                <a:schemeClr val="accent1"/>
              </a:buClr>
            </a:pPr>
            <a:r>
              <a:rPr lang="en-US" sz="3600" dirty="0"/>
              <a:t>Propensity score matching</a:t>
            </a:r>
          </a:p>
        </p:txBody>
      </p:sp>
      <p:sp>
        <p:nvSpPr>
          <p:cNvPr id="15" name="Content Placeholder 14">
            <a:extLst>
              <a:ext uri="{FF2B5EF4-FFF2-40B4-BE49-F238E27FC236}">
                <a16:creationId xmlns:a16="http://schemas.microsoft.com/office/drawing/2014/main" id="{24B95C58-DAEC-90D0-6128-CFED9DD3DD24}"/>
              </a:ext>
            </a:extLst>
          </p:cNvPr>
          <p:cNvSpPr>
            <a:spLocks noGrp="1"/>
          </p:cNvSpPr>
          <p:nvPr>
            <p:ph idx="1"/>
          </p:nvPr>
        </p:nvSpPr>
        <p:spPr>
          <a:xfrm>
            <a:off x="609600" y="5099556"/>
            <a:ext cx="10972800" cy="1026608"/>
          </a:xfrm>
        </p:spPr>
        <p:txBody>
          <a:bodyPr>
            <a:normAutofit fontScale="85000" lnSpcReduction="10000"/>
          </a:bodyPr>
          <a:lstStyle/>
          <a:p>
            <a:r>
              <a:rPr lang="en-US" dirty="0"/>
              <a:t>Matching on the propensity score creates comparable groups of treated and untreated patients with similar distributions of observed covariates. </a:t>
            </a:r>
          </a:p>
        </p:txBody>
      </p:sp>
      <p:pic>
        <p:nvPicPr>
          <p:cNvPr id="5122" name="Picture 2">
            <a:extLst>
              <a:ext uri="{FF2B5EF4-FFF2-40B4-BE49-F238E27FC236}">
                <a16:creationId xmlns:a16="http://schemas.microsoft.com/office/drawing/2014/main" id="{5B63CD81-6429-7091-8D18-04462CCD2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73" y="1699709"/>
            <a:ext cx="4333196" cy="31261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66752B-CA7A-22E5-2BA9-08E4383A9621}"/>
              </a:ext>
            </a:extLst>
          </p:cNvPr>
          <p:cNvSpPr txBox="1"/>
          <p:nvPr/>
        </p:nvSpPr>
        <p:spPr>
          <a:xfrm>
            <a:off x="104810" y="6474767"/>
            <a:ext cx="4687962" cy="369332"/>
          </a:xfrm>
          <a:prstGeom prst="rect">
            <a:avLst/>
          </a:prstGeom>
          <a:noFill/>
        </p:spPr>
        <p:txBody>
          <a:bodyPr wrap="square">
            <a:spAutoFit/>
          </a:bodyPr>
          <a:lstStyle/>
          <a:p>
            <a:r>
              <a:rPr lang="en-US" dirty="0">
                <a:solidFill>
                  <a:schemeClr val="bg1">
                    <a:lumMod val="50000"/>
                  </a:schemeClr>
                </a:solidFill>
              </a:rPr>
              <a:t>Image credit </a:t>
            </a:r>
            <a:r>
              <a:rPr lang="en-US" dirty="0" err="1">
                <a:solidFill>
                  <a:schemeClr val="bg1">
                    <a:lumMod val="50000"/>
                  </a:schemeClr>
                </a:solidFill>
              </a:rPr>
              <a:t>Shawhin</a:t>
            </a:r>
            <a:r>
              <a:rPr lang="en-US" dirty="0">
                <a:solidFill>
                  <a:schemeClr val="bg1">
                    <a:lumMod val="50000"/>
                  </a:schemeClr>
                </a:solidFill>
              </a:rPr>
              <a:t> </a:t>
            </a:r>
            <a:r>
              <a:rPr lang="en-US" dirty="0" err="1">
                <a:solidFill>
                  <a:schemeClr val="bg1">
                    <a:lumMod val="50000"/>
                  </a:schemeClr>
                </a:solidFill>
              </a:rPr>
              <a:t>Talebi</a:t>
            </a:r>
            <a:r>
              <a:rPr lang="en-US" dirty="0">
                <a:solidFill>
                  <a:schemeClr val="bg1">
                    <a:lumMod val="50000"/>
                  </a:schemeClr>
                </a:solidFill>
              </a:rPr>
              <a:t>. </a:t>
            </a:r>
          </a:p>
        </p:txBody>
      </p:sp>
      <p:sp>
        <p:nvSpPr>
          <p:cNvPr id="4" name="Rectangle 3">
            <a:extLst>
              <a:ext uri="{FF2B5EF4-FFF2-40B4-BE49-F238E27FC236}">
                <a16:creationId xmlns:a16="http://schemas.microsoft.com/office/drawing/2014/main" id="{55662418-EB45-8A4B-CEDD-1E9608CE32A4}"/>
              </a:ext>
            </a:extLst>
          </p:cNvPr>
          <p:cNvSpPr/>
          <p:nvPr/>
        </p:nvSpPr>
        <p:spPr>
          <a:xfrm>
            <a:off x="1007927" y="4524526"/>
            <a:ext cx="1399300" cy="3013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DPP-4</a:t>
            </a:r>
          </a:p>
        </p:txBody>
      </p:sp>
      <p:pic>
        <p:nvPicPr>
          <p:cNvPr id="1026" name="Picture 2">
            <a:extLst>
              <a:ext uri="{FF2B5EF4-FFF2-40B4-BE49-F238E27FC236}">
                <a16:creationId xmlns:a16="http://schemas.microsoft.com/office/drawing/2014/main" id="{7EEC6804-2DAE-88EF-6ED9-102411369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576" y="1482148"/>
            <a:ext cx="5812505" cy="31261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E0BEB77-1A66-3AA9-3057-F95AAC912BDE}"/>
              </a:ext>
            </a:extLst>
          </p:cNvPr>
          <p:cNvSpPr/>
          <p:nvPr/>
        </p:nvSpPr>
        <p:spPr>
          <a:xfrm>
            <a:off x="6338454" y="4160844"/>
            <a:ext cx="729431" cy="368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GLP-1</a:t>
            </a:r>
          </a:p>
        </p:txBody>
      </p:sp>
      <p:sp>
        <p:nvSpPr>
          <p:cNvPr id="8" name="Rectangle 7">
            <a:extLst>
              <a:ext uri="{FF2B5EF4-FFF2-40B4-BE49-F238E27FC236}">
                <a16:creationId xmlns:a16="http://schemas.microsoft.com/office/drawing/2014/main" id="{D3D6FFBE-8823-EA01-0B97-8B60B51AA9B0}"/>
              </a:ext>
            </a:extLst>
          </p:cNvPr>
          <p:cNvSpPr/>
          <p:nvPr/>
        </p:nvSpPr>
        <p:spPr>
          <a:xfrm>
            <a:off x="7442195" y="4166341"/>
            <a:ext cx="907473" cy="368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DPP-4</a:t>
            </a:r>
          </a:p>
        </p:txBody>
      </p:sp>
      <p:sp>
        <p:nvSpPr>
          <p:cNvPr id="9" name="Rectangle 8">
            <a:extLst>
              <a:ext uri="{FF2B5EF4-FFF2-40B4-BE49-F238E27FC236}">
                <a16:creationId xmlns:a16="http://schemas.microsoft.com/office/drawing/2014/main" id="{7DC0C4C4-1666-AB8B-6C1E-C9A2F9BF5491}"/>
              </a:ext>
            </a:extLst>
          </p:cNvPr>
          <p:cNvSpPr/>
          <p:nvPr/>
        </p:nvSpPr>
        <p:spPr>
          <a:xfrm>
            <a:off x="8241417" y="3881653"/>
            <a:ext cx="1174173" cy="7266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C852BF-85B7-C7C5-6E5E-018EEBE8BF93}"/>
              </a:ext>
            </a:extLst>
          </p:cNvPr>
          <p:cNvSpPr/>
          <p:nvPr/>
        </p:nvSpPr>
        <p:spPr>
          <a:xfrm>
            <a:off x="9089731" y="4155347"/>
            <a:ext cx="729431" cy="368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GLP-1</a:t>
            </a:r>
          </a:p>
        </p:txBody>
      </p:sp>
      <p:sp>
        <p:nvSpPr>
          <p:cNvPr id="12" name="Rectangle 11">
            <a:extLst>
              <a:ext uri="{FF2B5EF4-FFF2-40B4-BE49-F238E27FC236}">
                <a16:creationId xmlns:a16="http://schemas.microsoft.com/office/drawing/2014/main" id="{B1264385-A35D-43A7-1688-266CE72BEFB8}"/>
              </a:ext>
            </a:extLst>
          </p:cNvPr>
          <p:cNvSpPr/>
          <p:nvPr/>
        </p:nvSpPr>
        <p:spPr>
          <a:xfrm>
            <a:off x="10193472" y="4160844"/>
            <a:ext cx="907473" cy="368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DPP-4</a:t>
            </a:r>
          </a:p>
        </p:txBody>
      </p:sp>
      <p:sp>
        <p:nvSpPr>
          <p:cNvPr id="17" name="TextBox 16">
            <a:extLst>
              <a:ext uri="{FF2B5EF4-FFF2-40B4-BE49-F238E27FC236}">
                <a16:creationId xmlns:a16="http://schemas.microsoft.com/office/drawing/2014/main" id="{B540D482-1DE0-F29B-F2F3-2FE9F4A7AEAF}"/>
              </a:ext>
            </a:extLst>
          </p:cNvPr>
          <p:cNvSpPr txBox="1"/>
          <p:nvPr/>
        </p:nvSpPr>
        <p:spPr>
          <a:xfrm>
            <a:off x="7895931" y="6115800"/>
            <a:ext cx="3807132" cy="369332"/>
          </a:xfrm>
          <a:prstGeom prst="rect">
            <a:avLst/>
          </a:prstGeom>
          <a:noFill/>
        </p:spPr>
        <p:txBody>
          <a:bodyPr wrap="none" rtlCol="0">
            <a:spAutoFit/>
          </a:bodyPr>
          <a:lstStyle/>
          <a:p>
            <a:r>
              <a:rPr lang="en-US" dirty="0"/>
              <a:t>Rosenbaum &amp; Rubin. </a:t>
            </a:r>
            <a:r>
              <a:rPr lang="en-US" dirty="0" err="1"/>
              <a:t>Biometrika</a:t>
            </a:r>
            <a:r>
              <a:rPr lang="en-US" dirty="0"/>
              <a:t>. 1983</a:t>
            </a:r>
          </a:p>
        </p:txBody>
      </p:sp>
    </p:spTree>
    <p:extLst>
      <p:ext uri="{BB962C8B-B14F-4D97-AF65-F5344CB8AC3E}">
        <p14:creationId xmlns:p14="http://schemas.microsoft.com/office/powerpoint/2010/main" val="243812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88C9B4AB-6AA1-2F46-BBA6-7EBFCE5E316A}"/>
              </a:ext>
            </a:extLst>
          </p:cNvPr>
          <p:cNvSpPr>
            <a:spLocks noGrp="1"/>
          </p:cNvSpPr>
          <p:nvPr>
            <p:ph type="title"/>
          </p:nvPr>
        </p:nvSpPr>
        <p:spPr/>
        <p:txBody>
          <a:bodyPr>
            <a:normAutofit/>
          </a:bodyPr>
          <a:lstStyle/>
          <a:p>
            <a:pPr algn="l">
              <a:lnSpc>
                <a:spcPct val="80000"/>
              </a:lnSpc>
            </a:pPr>
            <a:r>
              <a:rPr lang="en-US" dirty="0">
                <a:sym typeface="Helvetica Neue Light"/>
              </a:rPr>
              <a:t>How are confounders selected?</a:t>
            </a:r>
          </a:p>
        </p:txBody>
      </p:sp>
      <p:sp>
        <p:nvSpPr>
          <p:cNvPr id="8" name="Right Arrow 7">
            <a:extLst>
              <a:ext uri="{FF2B5EF4-FFF2-40B4-BE49-F238E27FC236}">
                <a16:creationId xmlns:a16="http://schemas.microsoft.com/office/drawing/2014/main" id="{9790EC76-E59F-B2D6-575F-F4720598A794}"/>
              </a:ext>
            </a:extLst>
          </p:cNvPr>
          <p:cNvSpPr/>
          <p:nvPr/>
        </p:nvSpPr>
        <p:spPr>
          <a:xfrm rot="7863083" flipV="1">
            <a:off x="4222233" y="3929449"/>
            <a:ext cx="1435801" cy="554340"/>
          </a:xfrm>
          <a:prstGeom prst="rightArrow">
            <a:avLst>
              <a:gd name="adj1" fmla="val 39078"/>
              <a:gd name="adj2" fmla="val 55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ight Arrow 8">
            <a:extLst>
              <a:ext uri="{FF2B5EF4-FFF2-40B4-BE49-F238E27FC236}">
                <a16:creationId xmlns:a16="http://schemas.microsoft.com/office/drawing/2014/main" id="{FBE3E856-896E-DA38-F631-58C29A40F94A}"/>
              </a:ext>
            </a:extLst>
          </p:cNvPr>
          <p:cNvSpPr/>
          <p:nvPr/>
        </p:nvSpPr>
        <p:spPr>
          <a:xfrm rot="2781795" flipV="1">
            <a:off x="6384209" y="3978517"/>
            <a:ext cx="1435801" cy="554340"/>
          </a:xfrm>
          <a:prstGeom prst="rightArrow">
            <a:avLst>
              <a:gd name="adj1" fmla="val 35868"/>
              <a:gd name="adj2" fmla="val 55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ight Arrow 9">
            <a:extLst>
              <a:ext uri="{FF2B5EF4-FFF2-40B4-BE49-F238E27FC236}">
                <a16:creationId xmlns:a16="http://schemas.microsoft.com/office/drawing/2014/main" id="{0019AEAD-036C-A285-E3A4-AE3B1C04D699}"/>
              </a:ext>
            </a:extLst>
          </p:cNvPr>
          <p:cNvSpPr/>
          <p:nvPr/>
        </p:nvSpPr>
        <p:spPr>
          <a:xfrm flipV="1">
            <a:off x="4805629" y="5101395"/>
            <a:ext cx="2418139" cy="492179"/>
          </a:xfrm>
          <a:prstGeom prst="rightArrow">
            <a:avLst>
              <a:gd name="adj1" fmla="val 41439"/>
              <a:gd name="adj2" fmla="val 679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TextBox 12">
            <a:extLst>
              <a:ext uri="{FF2B5EF4-FFF2-40B4-BE49-F238E27FC236}">
                <a16:creationId xmlns:a16="http://schemas.microsoft.com/office/drawing/2014/main" id="{86291BE5-50F6-5D71-422C-309C882AE60F}"/>
              </a:ext>
            </a:extLst>
          </p:cNvPr>
          <p:cNvSpPr txBox="1"/>
          <p:nvPr/>
        </p:nvSpPr>
        <p:spPr>
          <a:xfrm>
            <a:off x="6309617" y="2800637"/>
            <a:ext cx="1667188" cy="461665"/>
          </a:xfrm>
          <a:prstGeom prst="rect">
            <a:avLst/>
          </a:prstGeom>
          <a:noFill/>
        </p:spPr>
        <p:txBody>
          <a:bodyPr wrap="none" rtlCol="0">
            <a:spAutoFit/>
          </a:bodyPr>
          <a:lstStyle/>
          <a:p>
            <a:r>
              <a:rPr lang="en-US" sz="2400" dirty="0"/>
              <a:t>Confounder</a:t>
            </a:r>
          </a:p>
        </p:txBody>
      </p:sp>
      <p:sp>
        <p:nvSpPr>
          <p:cNvPr id="3" name="TextBox 2">
            <a:extLst>
              <a:ext uri="{FF2B5EF4-FFF2-40B4-BE49-F238E27FC236}">
                <a16:creationId xmlns:a16="http://schemas.microsoft.com/office/drawing/2014/main" id="{AC420B63-1072-22FD-EF20-C9631F9DC4E8}"/>
              </a:ext>
            </a:extLst>
          </p:cNvPr>
          <p:cNvSpPr txBox="1"/>
          <p:nvPr/>
        </p:nvSpPr>
        <p:spPr>
          <a:xfrm>
            <a:off x="5630144" y="4839652"/>
            <a:ext cx="803776" cy="1015663"/>
          </a:xfrm>
          <a:prstGeom prst="rect">
            <a:avLst/>
          </a:prstGeom>
          <a:noFill/>
        </p:spPr>
        <p:txBody>
          <a:bodyPr wrap="square" rtlCol="0">
            <a:spAutoFit/>
          </a:bodyPr>
          <a:lstStyle/>
          <a:p>
            <a:r>
              <a:rPr lang="en-US" sz="6000" dirty="0">
                <a:solidFill>
                  <a:srgbClr val="C00000"/>
                </a:solidFill>
              </a:rPr>
              <a:t>?</a:t>
            </a:r>
          </a:p>
        </p:txBody>
      </p:sp>
      <p:sp>
        <p:nvSpPr>
          <p:cNvPr id="14" name="Oval 13">
            <a:extLst>
              <a:ext uri="{FF2B5EF4-FFF2-40B4-BE49-F238E27FC236}">
                <a16:creationId xmlns:a16="http://schemas.microsoft.com/office/drawing/2014/main" id="{16B145E7-BCC4-74F7-D4E5-4DE724DE216B}"/>
              </a:ext>
            </a:extLst>
          </p:cNvPr>
          <p:cNvSpPr/>
          <p:nvPr/>
        </p:nvSpPr>
        <p:spPr>
          <a:xfrm>
            <a:off x="5558434" y="2963887"/>
            <a:ext cx="935182" cy="93518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82ED138-D753-6DC8-7498-D4AE893C1522}"/>
              </a:ext>
            </a:extLst>
          </p:cNvPr>
          <p:cNvSpPr txBox="1"/>
          <p:nvPr/>
        </p:nvSpPr>
        <p:spPr>
          <a:xfrm>
            <a:off x="2465506" y="5011128"/>
            <a:ext cx="2171700" cy="461665"/>
          </a:xfrm>
          <a:prstGeom prst="rect">
            <a:avLst/>
          </a:prstGeom>
          <a:noFill/>
        </p:spPr>
        <p:txBody>
          <a:bodyPr wrap="square">
            <a:spAutoFit/>
          </a:bodyPr>
          <a:lstStyle/>
          <a:p>
            <a:r>
              <a:rPr lang="en-US" altLang="zh-CN" sz="2400" dirty="0"/>
              <a:t>GLP-1 vs DPP-4 </a:t>
            </a:r>
            <a:endParaRPr lang="en-US" sz="2400" dirty="0"/>
          </a:p>
        </p:txBody>
      </p:sp>
      <p:sp>
        <p:nvSpPr>
          <p:cNvPr id="18" name="TextBox 17">
            <a:extLst>
              <a:ext uri="{FF2B5EF4-FFF2-40B4-BE49-F238E27FC236}">
                <a16:creationId xmlns:a16="http://schemas.microsoft.com/office/drawing/2014/main" id="{BCC94DD0-5BD4-7CA4-B8AE-8012530B3784}"/>
              </a:ext>
            </a:extLst>
          </p:cNvPr>
          <p:cNvSpPr txBox="1"/>
          <p:nvPr/>
        </p:nvSpPr>
        <p:spPr>
          <a:xfrm>
            <a:off x="7582290" y="5018239"/>
            <a:ext cx="2171700" cy="461665"/>
          </a:xfrm>
          <a:prstGeom prst="rect">
            <a:avLst/>
          </a:prstGeom>
          <a:noFill/>
        </p:spPr>
        <p:txBody>
          <a:bodyPr wrap="square">
            <a:spAutoFit/>
          </a:bodyPr>
          <a:lstStyle/>
          <a:p>
            <a:r>
              <a:rPr lang="en-US" sz="2400" dirty="0"/>
              <a:t>AMI</a:t>
            </a:r>
          </a:p>
        </p:txBody>
      </p:sp>
      <p:sp>
        <p:nvSpPr>
          <p:cNvPr id="19" name="Cloud Callout 18">
            <a:extLst>
              <a:ext uri="{FF2B5EF4-FFF2-40B4-BE49-F238E27FC236}">
                <a16:creationId xmlns:a16="http://schemas.microsoft.com/office/drawing/2014/main" id="{03888026-2B23-7057-EEFB-2B644366493C}"/>
              </a:ext>
            </a:extLst>
          </p:cNvPr>
          <p:cNvSpPr/>
          <p:nvPr/>
        </p:nvSpPr>
        <p:spPr>
          <a:xfrm>
            <a:off x="8397953" y="2010509"/>
            <a:ext cx="3225149" cy="838199"/>
          </a:xfrm>
          <a:prstGeom prst="cloudCallout">
            <a:avLst>
              <a:gd name="adj1" fmla="val -56044"/>
              <a:gd name="adj2" fmla="val 609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variables are confounders?</a:t>
            </a:r>
          </a:p>
        </p:txBody>
      </p:sp>
      <p:sp>
        <p:nvSpPr>
          <p:cNvPr id="21" name="TextBox 20">
            <a:extLst>
              <a:ext uri="{FF2B5EF4-FFF2-40B4-BE49-F238E27FC236}">
                <a16:creationId xmlns:a16="http://schemas.microsoft.com/office/drawing/2014/main" id="{5E20D672-EBBA-71D3-A5DD-9E49CEBD4891}"/>
              </a:ext>
            </a:extLst>
          </p:cNvPr>
          <p:cNvSpPr txBox="1"/>
          <p:nvPr/>
        </p:nvSpPr>
        <p:spPr>
          <a:xfrm>
            <a:off x="9243241" y="2953539"/>
            <a:ext cx="1589281" cy="2585323"/>
          </a:xfrm>
          <a:prstGeom prst="rect">
            <a:avLst/>
          </a:prstGeom>
          <a:noFill/>
        </p:spPr>
        <p:txBody>
          <a:bodyPr wrap="none" rtlCol="0">
            <a:spAutoFit/>
          </a:bodyPr>
          <a:lstStyle/>
          <a:p>
            <a:r>
              <a:rPr lang="en-US" dirty="0"/>
              <a:t>Age</a:t>
            </a:r>
          </a:p>
          <a:p>
            <a:r>
              <a:rPr lang="en-US" dirty="0"/>
              <a:t>Sex</a:t>
            </a:r>
          </a:p>
          <a:p>
            <a:r>
              <a:rPr lang="en-US" dirty="0"/>
              <a:t>Obesity</a:t>
            </a:r>
          </a:p>
          <a:p>
            <a:r>
              <a:rPr lang="en-US" dirty="0"/>
              <a:t>Diabetes</a:t>
            </a:r>
          </a:p>
          <a:p>
            <a:r>
              <a:rPr lang="en-US" dirty="0"/>
              <a:t>Hypertension</a:t>
            </a:r>
          </a:p>
          <a:p>
            <a:r>
              <a:rPr lang="en-US" dirty="0"/>
              <a:t>HbA1c</a:t>
            </a:r>
          </a:p>
          <a:p>
            <a:r>
              <a:rPr lang="en-US" dirty="0"/>
              <a:t>BMI</a:t>
            </a:r>
          </a:p>
          <a:p>
            <a:r>
              <a:rPr lang="en-US" dirty="0"/>
              <a:t>Blood pressure</a:t>
            </a:r>
          </a:p>
          <a:p>
            <a:r>
              <a:rPr lang="en-US" dirty="0"/>
              <a:t>….</a:t>
            </a:r>
          </a:p>
        </p:txBody>
      </p:sp>
      <p:cxnSp>
        <p:nvCxnSpPr>
          <p:cNvPr id="29" name="Curved Connector 28">
            <a:extLst>
              <a:ext uri="{FF2B5EF4-FFF2-40B4-BE49-F238E27FC236}">
                <a16:creationId xmlns:a16="http://schemas.microsoft.com/office/drawing/2014/main" id="{FC5424E3-A437-968D-C327-777FD51497C5}"/>
              </a:ext>
            </a:extLst>
          </p:cNvPr>
          <p:cNvCxnSpPr>
            <a:cxnSpLocks/>
          </p:cNvCxnSpPr>
          <p:nvPr/>
        </p:nvCxnSpPr>
        <p:spPr>
          <a:xfrm rot="16200000" flipH="1">
            <a:off x="4016727" y="1920314"/>
            <a:ext cx="474411" cy="2158230"/>
          </a:xfrm>
          <a:prstGeom prst="curvedConnector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479C1BED-A26D-39A6-1AD0-BD23F0380D35}"/>
              </a:ext>
            </a:extLst>
          </p:cNvPr>
          <p:cNvPicPr>
            <a:picLocks noChangeAspect="1"/>
          </p:cNvPicPr>
          <p:nvPr/>
        </p:nvPicPr>
        <p:blipFill>
          <a:blip r:embed="rId3"/>
          <a:stretch>
            <a:fillRect/>
          </a:stretch>
        </p:blipFill>
        <p:spPr>
          <a:xfrm>
            <a:off x="487820" y="4391713"/>
            <a:ext cx="725067" cy="619415"/>
          </a:xfrm>
          <a:prstGeom prst="rect">
            <a:avLst/>
          </a:prstGeom>
        </p:spPr>
      </p:pic>
      <p:pic>
        <p:nvPicPr>
          <p:cNvPr id="32" name="Picture 31">
            <a:extLst>
              <a:ext uri="{FF2B5EF4-FFF2-40B4-BE49-F238E27FC236}">
                <a16:creationId xmlns:a16="http://schemas.microsoft.com/office/drawing/2014/main" id="{ADF34F07-FB3A-BD4B-5CD9-3C4EBB3BB517}"/>
              </a:ext>
            </a:extLst>
          </p:cNvPr>
          <p:cNvPicPr>
            <a:picLocks noChangeAspect="1"/>
          </p:cNvPicPr>
          <p:nvPr/>
        </p:nvPicPr>
        <p:blipFill>
          <a:blip r:embed="rId4"/>
          <a:stretch>
            <a:fillRect/>
          </a:stretch>
        </p:blipFill>
        <p:spPr>
          <a:xfrm>
            <a:off x="503968" y="3760838"/>
            <a:ext cx="583964" cy="646727"/>
          </a:xfrm>
          <a:prstGeom prst="rect">
            <a:avLst/>
          </a:prstGeom>
        </p:spPr>
      </p:pic>
      <p:pic>
        <p:nvPicPr>
          <p:cNvPr id="33" name="Picture 32">
            <a:extLst>
              <a:ext uri="{FF2B5EF4-FFF2-40B4-BE49-F238E27FC236}">
                <a16:creationId xmlns:a16="http://schemas.microsoft.com/office/drawing/2014/main" id="{4CCBA247-5FD6-5B2B-77D6-11A6E5F17690}"/>
              </a:ext>
            </a:extLst>
          </p:cNvPr>
          <p:cNvPicPr>
            <a:picLocks noChangeAspect="1"/>
          </p:cNvPicPr>
          <p:nvPr/>
        </p:nvPicPr>
        <p:blipFill rotWithShape="1">
          <a:blip r:embed="rId5"/>
          <a:srcRect b="18977"/>
          <a:stretch/>
        </p:blipFill>
        <p:spPr>
          <a:xfrm>
            <a:off x="443507" y="3142053"/>
            <a:ext cx="710935" cy="576022"/>
          </a:xfrm>
          <a:prstGeom prst="rect">
            <a:avLst/>
          </a:prstGeom>
        </p:spPr>
      </p:pic>
      <p:sp>
        <p:nvSpPr>
          <p:cNvPr id="34" name="TextBox 33">
            <a:extLst>
              <a:ext uri="{FF2B5EF4-FFF2-40B4-BE49-F238E27FC236}">
                <a16:creationId xmlns:a16="http://schemas.microsoft.com/office/drawing/2014/main" id="{FCD33DEA-20B5-D285-9C11-B0E7D2D5B93B}"/>
              </a:ext>
            </a:extLst>
          </p:cNvPr>
          <p:cNvSpPr txBox="1"/>
          <p:nvPr/>
        </p:nvSpPr>
        <p:spPr>
          <a:xfrm>
            <a:off x="1116005" y="3299983"/>
            <a:ext cx="2213560" cy="400110"/>
          </a:xfrm>
          <a:prstGeom prst="rect">
            <a:avLst/>
          </a:prstGeom>
          <a:noFill/>
        </p:spPr>
        <p:txBody>
          <a:bodyPr wrap="square" rtlCol="0">
            <a:spAutoFit/>
          </a:bodyPr>
          <a:lstStyle/>
          <a:p>
            <a:r>
              <a:rPr lang="en-US" sz="2000" dirty="0"/>
              <a:t>Domain Knowledge</a:t>
            </a:r>
          </a:p>
        </p:txBody>
      </p:sp>
      <p:sp>
        <p:nvSpPr>
          <p:cNvPr id="35" name="TextBox 34">
            <a:extLst>
              <a:ext uri="{FF2B5EF4-FFF2-40B4-BE49-F238E27FC236}">
                <a16:creationId xmlns:a16="http://schemas.microsoft.com/office/drawing/2014/main" id="{7FE78651-0AC6-1AE3-1694-A12321FA3016}"/>
              </a:ext>
            </a:extLst>
          </p:cNvPr>
          <p:cNvSpPr txBox="1"/>
          <p:nvPr/>
        </p:nvSpPr>
        <p:spPr>
          <a:xfrm>
            <a:off x="1087932" y="3857744"/>
            <a:ext cx="2279488" cy="400110"/>
          </a:xfrm>
          <a:prstGeom prst="rect">
            <a:avLst/>
          </a:prstGeom>
          <a:noFill/>
        </p:spPr>
        <p:txBody>
          <a:bodyPr wrap="square" rtlCol="0">
            <a:spAutoFit/>
          </a:bodyPr>
          <a:lstStyle/>
          <a:p>
            <a:r>
              <a:rPr lang="en-US" sz="2000" dirty="0"/>
              <a:t>Literature Review</a:t>
            </a:r>
          </a:p>
        </p:txBody>
      </p:sp>
      <p:sp>
        <p:nvSpPr>
          <p:cNvPr id="36" name="TextBox 35">
            <a:extLst>
              <a:ext uri="{FF2B5EF4-FFF2-40B4-BE49-F238E27FC236}">
                <a16:creationId xmlns:a16="http://schemas.microsoft.com/office/drawing/2014/main" id="{9097135E-9C09-9B99-4B69-C5E579EBF1EE}"/>
              </a:ext>
            </a:extLst>
          </p:cNvPr>
          <p:cNvSpPr txBox="1"/>
          <p:nvPr/>
        </p:nvSpPr>
        <p:spPr>
          <a:xfrm>
            <a:off x="1131773" y="4415171"/>
            <a:ext cx="3268821" cy="400110"/>
          </a:xfrm>
          <a:prstGeom prst="rect">
            <a:avLst/>
          </a:prstGeom>
          <a:noFill/>
        </p:spPr>
        <p:txBody>
          <a:bodyPr wrap="square" rtlCol="0">
            <a:spAutoFit/>
          </a:bodyPr>
          <a:lstStyle/>
          <a:p>
            <a:r>
              <a:rPr lang="en-US" sz="2000" dirty="0"/>
              <a:t>Empirical association </a:t>
            </a:r>
          </a:p>
        </p:txBody>
      </p:sp>
      <p:grpSp>
        <p:nvGrpSpPr>
          <p:cNvPr id="40" name="Group 39">
            <a:extLst>
              <a:ext uri="{FF2B5EF4-FFF2-40B4-BE49-F238E27FC236}">
                <a16:creationId xmlns:a16="http://schemas.microsoft.com/office/drawing/2014/main" id="{D08B7B60-0F1B-8658-6321-5231460E02F4}"/>
              </a:ext>
            </a:extLst>
          </p:cNvPr>
          <p:cNvGrpSpPr/>
          <p:nvPr/>
        </p:nvGrpSpPr>
        <p:grpSpPr>
          <a:xfrm>
            <a:off x="31334" y="1481549"/>
            <a:ext cx="7766784" cy="1152947"/>
            <a:chOff x="31334" y="1481549"/>
            <a:chExt cx="7766784" cy="1152947"/>
          </a:xfrm>
        </p:grpSpPr>
        <p:pic>
          <p:nvPicPr>
            <p:cNvPr id="4" name="Picture 3">
              <a:extLst>
                <a:ext uri="{FF2B5EF4-FFF2-40B4-BE49-F238E27FC236}">
                  <a16:creationId xmlns:a16="http://schemas.microsoft.com/office/drawing/2014/main" id="{BE8E3F66-19BA-EC64-1BD2-97FD5CB84299}"/>
                </a:ext>
              </a:extLst>
            </p:cNvPr>
            <p:cNvPicPr>
              <a:picLocks noChangeAspect="1"/>
            </p:cNvPicPr>
            <p:nvPr/>
          </p:nvPicPr>
          <p:blipFill rotWithShape="1">
            <a:blip r:embed="rId6"/>
            <a:srcRect b="20113"/>
            <a:stretch/>
          </p:blipFill>
          <p:spPr>
            <a:xfrm>
              <a:off x="1621360" y="1659407"/>
              <a:ext cx="712255" cy="568999"/>
            </a:xfrm>
            <a:prstGeom prst="rect">
              <a:avLst/>
            </a:prstGeom>
          </p:spPr>
        </p:pic>
        <p:sp>
          <p:nvSpPr>
            <p:cNvPr id="6" name="TextBox 5">
              <a:extLst>
                <a:ext uri="{FF2B5EF4-FFF2-40B4-BE49-F238E27FC236}">
                  <a16:creationId xmlns:a16="http://schemas.microsoft.com/office/drawing/2014/main" id="{323F653A-C9B2-5B8C-39DB-A33975BD6E35}"/>
                </a:ext>
              </a:extLst>
            </p:cNvPr>
            <p:cNvSpPr txBox="1"/>
            <p:nvPr/>
          </p:nvSpPr>
          <p:spPr>
            <a:xfrm>
              <a:off x="1573370" y="2251499"/>
              <a:ext cx="1031051" cy="338554"/>
            </a:xfrm>
            <a:prstGeom prst="rect">
              <a:avLst/>
            </a:prstGeom>
            <a:noFill/>
          </p:spPr>
          <p:txBody>
            <a:bodyPr wrap="none" rtlCol="0">
              <a:spAutoFit/>
            </a:bodyPr>
            <a:lstStyle/>
            <a:p>
              <a:r>
                <a:rPr lang="en-US" sz="1600" dirty="0"/>
                <a:t>Diagnoses</a:t>
              </a:r>
            </a:p>
          </p:txBody>
        </p:sp>
        <p:pic>
          <p:nvPicPr>
            <p:cNvPr id="7" name="Picture 6">
              <a:extLst>
                <a:ext uri="{FF2B5EF4-FFF2-40B4-BE49-F238E27FC236}">
                  <a16:creationId xmlns:a16="http://schemas.microsoft.com/office/drawing/2014/main" id="{789D6546-E827-7730-C277-79B604D6C636}"/>
                </a:ext>
              </a:extLst>
            </p:cNvPr>
            <p:cNvPicPr>
              <a:picLocks noChangeAspect="1"/>
            </p:cNvPicPr>
            <p:nvPr/>
          </p:nvPicPr>
          <p:blipFill rotWithShape="1">
            <a:blip r:embed="rId7"/>
            <a:srcRect b="18736"/>
            <a:stretch/>
          </p:blipFill>
          <p:spPr>
            <a:xfrm>
              <a:off x="2772982" y="1673564"/>
              <a:ext cx="690591" cy="561201"/>
            </a:xfrm>
            <a:prstGeom prst="rect">
              <a:avLst/>
            </a:prstGeom>
          </p:spPr>
        </p:pic>
        <p:pic>
          <p:nvPicPr>
            <p:cNvPr id="11" name="Picture 10">
              <a:extLst>
                <a:ext uri="{FF2B5EF4-FFF2-40B4-BE49-F238E27FC236}">
                  <a16:creationId xmlns:a16="http://schemas.microsoft.com/office/drawing/2014/main" id="{6BCF3D0C-B4D4-D28F-78AE-9F6C0DD498D8}"/>
                </a:ext>
              </a:extLst>
            </p:cNvPr>
            <p:cNvPicPr>
              <a:picLocks noChangeAspect="1"/>
            </p:cNvPicPr>
            <p:nvPr/>
          </p:nvPicPr>
          <p:blipFill rotWithShape="1">
            <a:blip r:embed="rId8"/>
            <a:srcRect b="18736"/>
            <a:stretch/>
          </p:blipFill>
          <p:spPr>
            <a:xfrm>
              <a:off x="3724218" y="1685590"/>
              <a:ext cx="695237" cy="564976"/>
            </a:xfrm>
            <a:prstGeom prst="rect">
              <a:avLst/>
            </a:prstGeom>
          </p:spPr>
        </p:pic>
        <p:pic>
          <p:nvPicPr>
            <p:cNvPr id="12" name="Picture 11">
              <a:extLst>
                <a:ext uri="{FF2B5EF4-FFF2-40B4-BE49-F238E27FC236}">
                  <a16:creationId xmlns:a16="http://schemas.microsoft.com/office/drawing/2014/main" id="{5213A466-5EAC-80CC-821C-A924B49E2959}"/>
                </a:ext>
              </a:extLst>
            </p:cNvPr>
            <p:cNvPicPr>
              <a:picLocks noChangeAspect="1"/>
            </p:cNvPicPr>
            <p:nvPr/>
          </p:nvPicPr>
          <p:blipFill rotWithShape="1">
            <a:blip r:embed="rId9"/>
            <a:srcRect b="18736"/>
            <a:stretch/>
          </p:blipFill>
          <p:spPr>
            <a:xfrm>
              <a:off x="4670233" y="1567087"/>
              <a:ext cx="837759" cy="680795"/>
            </a:xfrm>
            <a:prstGeom prst="rect">
              <a:avLst/>
            </a:prstGeom>
          </p:spPr>
        </p:pic>
        <p:pic>
          <p:nvPicPr>
            <p:cNvPr id="15" name="Picture 14">
              <a:extLst>
                <a:ext uri="{FF2B5EF4-FFF2-40B4-BE49-F238E27FC236}">
                  <a16:creationId xmlns:a16="http://schemas.microsoft.com/office/drawing/2014/main" id="{7E81BC19-56FC-0BF0-17A7-03755652C18D}"/>
                </a:ext>
              </a:extLst>
            </p:cNvPr>
            <p:cNvPicPr>
              <a:picLocks noChangeAspect="1"/>
            </p:cNvPicPr>
            <p:nvPr/>
          </p:nvPicPr>
          <p:blipFill rotWithShape="1">
            <a:blip r:embed="rId10"/>
            <a:srcRect b="22961"/>
            <a:stretch/>
          </p:blipFill>
          <p:spPr>
            <a:xfrm>
              <a:off x="171251" y="1485004"/>
              <a:ext cx="967957" cy="745707"/>
            </a:xfrm>
            <a:prstGeom prst="rect">
              <a:avLst/>
            </a:prstGeom>
          </p:spPr>
        </p:pic>
        <p:sp>
          <p:nvSpPr>
            <p:cNvPr id="23" name="TextBox 22">
              <a:extLst>
                <a:ext uri="{FF2B5EF4-FFF2-40B4-BE49-F238E27FC236}">
                  <a16:creationId xmlns:a16="http://schemas.microsoft.com/office/drawing/2014/main" id="{B0F14D25-96FF-B738-33CA-3B72FA2094EB}"/>
                </a:ext>
              </a:extLst>
            </p:cNvPr>
            <p:cNvSpPr txBox="1"/>
            <p:nvPr/>
          </p:nvSpPr>
          <p:spPr>
            <a:xfrm>
              <a:off x="31334" y="2251500"/>
              <a:ext cx="1376274" cy="338554"/>
            </a:xfrm>
            <a:prstGeom prst="rect">
              <a:avLst/>
            </a:prstGeom>
            <a:noFill/>
          </p:spPr>
          <p:txBody>
            <a:bodyPr wrap="none" rtlCol="0">
              <a:spAutoFit/>
            </a:bodyPr>
            <a:lstStyle/>
            <a:p>
              <a:r>
                <a:rPr lang="en-US" sz="1600" dirty="0"/>
                <a:t>Demographics</a:t>
              </a:r>
            </a:p>
          </p:txBody>
        </p:sp>
        <p:sp>
          <p:nvSpPr>
            <p:cNvPr id="24" name="TextBox 23">
              <a:extLst>
                <a:ext uri="{FF2B5EF4-FFF2-40B4-BE49-F238E27FC236}">
                  <a16:creationId xmlns:a16="http://schemas.microsoft.com/office/drawing/2014/main" id="{09B8BC03-26AD-A986-B3BD-2492C962053C}"/>
                </a:ext>
              </a:extLst>
            </p:cNvPr>
            <p:cNvSpPr txBox="1"/>
            <p:nvPr/>
          </p:nvSpPr>
          <p:spPr>
            <a:xfrm>
              <a:off x="2734974" y="2251498"/>
              <a:ext cx="667170" cy="338554"/>
            </a:xfrm>
            <a:prstGeom prst="rect">
              <a:avLst/>
            </a:prstGeom>
            <a:noFill/>
          </p:spPr>
          <p:txBody>
            <a:bodyPr wrap="none" rtlCol="0">
              <a:spAutoFit/>
            </a:bodyPr>
            <a:lstStyle/>
            <a:p>
              <a:r>
                <a:rPr lang="en-US" sz="1600" dirty="0"/>
                <a:t>Drugs</a:t>
              </a:r>
            </a:p>
          </p:txBody>
        </p:sp>
        <p:sp>
          <p:nvSpPr>
            <p:cNvPr id="25" name="TextBox 24">
              <a:extLst>
                <a:ext uri="{FF2B5EF4-FFF2-40B4-BE49-F238E27FC236}">
                  <a16:creationId xmlns:a16="http://schemas.microsoft.com/office/drawing/2014/main" id="{DCEDC686-19E6-49E8-1DC3-AC4E18129A22}"/>
                </a:ext>
              </a:extLst>
            </p:cNvPr>
            <p:cNvSpPr txBox="1"/>
            <p:nvPr/>
          </p:nvSpPr>
          <p:spPr>
            <a:xfrm>
              <a:off x="3583507" y="2260332"/>
              <a:ext cx="1124410" cy="338554"/>
            </a:xfrm>
            <a:prstGeom prst="rect">
              <a:avLst/>
            </a:prstGeom>
            <a:noFill/>
          </p:spPr>
          <p:txBody>
            <a:bodyPr wrap="none" rtlCol="0">
              <a:spAutoFit/>
            </a:bodyPr>
            <a:lstStyle/>
            <a:p>
              <a:r>
                <a:rPr lang="en-US" sz="1600" dirty="0"/>
                <a:t>Procedures</a:t>
              </a:r>
            </a:p>
          </p:txBody>
        </p:sp>
        <p:sp>
          <p:nvSpPr>
            <p:cNvPr id="26" name="TextBox 25">
              <a:extLst>
                <a:ext uri="{FF2B5EF4-FFF2-40B4-BE49-F238E27FC236}">
                  <a16:creationId xmlns:a16="http://schemas.microsoft.com/office/drawing/2014/main" id="{0774FB09-D85A-6420-5132-E82068ACB2B5}"/>
                </a:ext>
              </a:extLst>
            </p:cNvPr>
            <p:cNvSpPr txBox="1"/>
            <p:nvPr/>
          </p:nvSpPr>
          <p:spPr>
            <a:xfrm>
              <a:off x="4886925" y="2251496"/>
              <a:ext cx="555537" cy="338554"/>
            </a:xfrm>
            <a:prstGeom prst="rect">
              <a:avLst/>
            </a:prstGeom>
            <a:noFill/>
          </p:spPr>
          <p:txBody>
            <a:bodyPr wrap="none" rtlCol="0">
              <a:spAutoFit/>
            </a:bodyPr>
            <a:lstStyle/>
            <a:p>
              <a:r>
                <a:rPr lang="en-US" sz="1600" dirty="0"/>
                <a:t>Labs</a:t>
              </a:r>
            </a:p>
          </p:txBody>
        </p:sp>
        <p:sp>
          <p:nvSpPr>
            <p:cNvPr id="30" name="Rectangle 29">
              <a:extLst>
                <a:ext uri="{FF2B5EF4-FFF2-40B4-BE49-F238E27FC236}">
                  <a16:creationId xmlns:a16="http://schemas.microsoft.com/office/drawing/2014/main" id="{E0B86BF5-65B2-067C-2F82-277FA8FFE700}"/>
                </a:ext>
              </a:extLst>
            </p:cNvPr>
            <p:cNvSpPr/>
            <p:nvPr/>
          </p:nvSpPr>
          <p:spPr>
            <a:xfrm>
              <a:off x="83126" y="1481549"/>
              <a:ext cx="7714992" cy="11529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F94C66D-EDCD-42A3-8CD3-8B7B651AACF7}"/>
                </a:ext>
              </a:extLst>
            </p:cNvPr>
            <p:cNvSpPr txBox="1"/>
            <p:nvPr/>
          </p:nvSpPr>
          <p:spPr>
            <a:xfrm>
              <a:off x="5674791" y="1885864"/>
              <a:ext cx="2018438" cy="400110"/>
            </a:xfrm>
            <a:prstGeom prst="rect">
              <a:avLst/>
            </a:prstGeom>
            <a:noFill/>
          </p:spPr>
          <p:txBody>
            <a:bodyPr wrap="none" rtlCol="0">
              <a:spAutoFit/>
            </a:bodyPr>
            <a:lstStyle/>
            <a:p>
              <a:r>
                <a:rPr lang="en-US" sz="2000" dirty="0"/>
                <a:t>~50,000 concepts</a:t>
              </a:r>
            </a:p>
          </p:txBody>
        </p:sp>
      </p:grpSp>
      <p:sp>
        <p:nvSpPr>
          <p:cNvPr id="38" name="Rectangle 37">
            <a:extLst>
              <a:ext uri="{FF2B5EF4-FFF2-40B4-BE49-F238E27FC236}">
                <a16:creationId xmlns:a16="http://schemas.microsoft.com/office/drawing/2014/main" id="{C4B69CEC-8264-75FB-2E4E-03C2B3B37F89}"/>
              </a:ext>
            </a:extLst>
          </p:cNvPr>
          <p:cNvSpPr/>
          <p:nvPr/>
        </p:nvSpPr>
        <p:spPr>
          <a:xfrm>
            <a:off x="347906" y="3127211"/>
            <a:ext cx="3085422" cy="183595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9" name="Cross 38">
            <a:extLst>
              <a:ext uri="{FF2B5EF4-FFF2-40B4-BE49-F238E27FC236}">
                <a16:creationId xmlns:a16="http://schemas.microsoft.com/office/drawing/2014/main" id="{8CEAA4CF-66D2-387A-0A09-0398C3AA9745}"/>
              </a:ext>
            </a:extLst>
          </p:cNvPr>
          <p:cNvSpPr/>
          <p:nvPr/>
        </p:nvSpPr>
        <p:spPr>
          <a:xfrm rot="2790723">
            <a:off x="1294390" y="3461560"/>
            <a:ext cx="1199982" cy="1167253"/>
          </a:xfrm>
          <a:prstGeom prst="plus">
            <a:avLst>
              <a:gd name="adj" fmla="val 39478"/>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35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8" grpId="0" animBg="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88C9B4AB-6AA1-2F46-BBA6-7EBFCE5E316A}"/>
              </a:ext>
            </a:extLst>
          </p:cNvPr>
          <p:cNvSpPr>
            <a:spLocks noGrp="1"/>
          </p:cNvSpPr>
          <p:nvPr>
            <p:ph type="title"/>
          </p:nvPr>
        </p:nvSpPr>
        <p:spPr/>
        <p:txBody>
          <a:bodyPr>
            <a:normAutofit/>
          </a:bodyPr>
          <a:lstStyle/>
          <a:p>
            <a:pPr algn="l">
              <a:lnSpc>
                <a:spcPct val="80000"/>
              </a:lnSpc>
            </a:pPr>
            <a:r>
              <a:rPr lang="en-US" dirty="0">
                <a:sym typeface="Helvetica Neue Light"/>
              </a:rPr>
              <a:t>Large-scale propensity score (LSPS)</a:t>
            </a:r>
          </a:p>
        </p:txBody>
      </p:sp>
      <p:sp>
        <p:nvSpPr>
          <p:cNvPr id="20" name="Content Placeholder 19">
            <a:extLst>
              <a:ext uri="{FF2B5EF4-FFF2-40B4-BE49-F238E27FC236}">
                <a16:creationId xmlns:a16="http://schemas.microsoft.com/office/drawing/2014/main" id="{752917F0-C7F2-E8DD-ADC2-C73BE3E445A9}"/>
              </a:ext>
            </a:extLst>
          </p:cNvPr>
          <p:cNvSpPr>
            <a:spLocks noGrp="1"/>
          </p:cNvSpPr>
          <p:nvPr>
            <p:ph idx="1"/>
          </p:nvPr>
        </p:nvSpPr>
        <p:spPr>
          <a:xfrm>
            <a:off x="609600" y="1219201"/>
            <a:ext cx="11236036" cy="4906963"/>
          </a:xfrm>
        </p:spPr>
        <p:txBody>
          <a:bodyPr/>
          <a:lstStyle/>
          <a:p>
            <a:r>
              <a:rPr lang="en-US" dirty="0"/>
              <a:t>Include </a:t>
            </a:r>
            <a:r>
              <a:rPr lang="en-US" b="1" dirty="0"/>
              <a:t>all pre-treatment covariates </a:t>
            </a:r>
            <a:r>
              <a:rPr lang="en-US" dirty="0"/>
              <a:t>from the database </a:t>
            </a:r>
          </a:p>
          <a:p>
            <a:r>
              <a:rPr lang="en-US" dirty="0"/>
              <a:t>Use L1-regularization (Lasso) to reduce overfitting </a:t>
            </a:r>
          </a:p>
          <a:p>
            <a:r>
              <a:rPr lang="en-US" dirty="0"/>
              <a:t>Advantages:</a:t>
            </a:r>
          </a:p>
          <a:p>
            <a:pPr lvl="1"/>
            <a:r>
              <a:rPr lang="en-US" dirty="0"/>
              <a:t>Minimizes the risk of omitting an important confounder</a:t>
            </a:r>
          </a:p>
          <a:p>
            <a:pPr lvl="1"/>
            <a:r>
              <a:rPr lang="en-US" dirty="0"/>
              <a:t>Reduces subjective decisions and researcher bias in covariate selection</a:t>
            </a:r>
          </a:p>
          <a:p>
            <a:pPr lvl="1"/>
            <a:r>
              <a:rPr lang="en-US" dirty="0"/>
              <a:t>Scalable and interoperable across institutions and datasets</a:t>
            </a:r>
          </a:p>
          <a:p>
            <a:pPr lvl="1"/>
            <a:endParaRPr lang="en-US" dirty="0"/>
          </a:p>
          <a:p>
            <a:pPr lvl="1"/>
            <a:endParaRPr lang="en-US" dirty="0"/>
          </a:p>
        </p:txBody>
      </p:sp>
      <p:sp>
        <p:nvSpPr>
          <p:cNvPr id="22" name="TextBox 21">
            <a:extLst>
              <a:ext uri="{FF2B5EF4-FFF2-40B4-BE49-F238E27FC236}">
                <a16:creationId xmlns:a16="http://schemas.microsoft.com/office/drawing/2014/main" id="{411C81AA-D5CE-88DA-CA32-F4EF1218D7B8}"/>
              </a:ext>
            </a:extLst>
          </p:cNvPr>
          <p:cNvSpPr txBox="1"/>
          <p:nvPr/>
        </p:nvSpPr>
        <p:spPr>
          <a:xfrm>
            <a:off x="8424975" y="5831545"/>
            <a:ext cx="3767025" cy="646331"/>
          </a:xfrm>
          <a:prstGeom prst="rect">
            <a:avLst/>
          </a:prstGeom>
          <a:noFill/>
        </p:spPr>
        <p:txBody>
          <a:bodyPr wrap="square" rtlCol="0">
            <a:spAutoFit/>
          </a:bodyPr>
          <a:lstStyle/>
          <a:p>
            <a:r>
              <a:rPr lang="en-US" dirty="0"/>
              <a:t>Tian Y et al. Int J Epidemiol. 2018.</a:t>
            </a:r>
          </a:p>
          <a:p>
            <a:r>
              <a:rPr lang="en-US" dirty="0"/>
              <a:t>Zhang et al. J Biomed Inform. 2022.</a:t>
            </a:r>
          </a:p>
        </p:txBody>
      </p:sp>
      <p:sp>
        <p:nvSpPr>
          <p:cNvPr id="27" name="Content Placeholder 3">
            <a:extLst>
              <a:ext uri="{FF2B5EF4-FFF2-40B4-BE49-F238E27FC236}">
                <a16:creationId xmlns:a16="http://schemas.microsoft.com/office/drawing/2014/main" id="{E82C9418-59A9-9199-2E71-19539B937A8F}"/>
              </a:ext>
            </a:extLst>
          </p:cNvPr>
          <p:cNvSpPr txBox="1">
            <a:spLocks/>
          </p:cNvSpPr>
          <p:nvPr/>
        </p:nvSpPr>
        <p:spPr>
          <a:xfrm>
            <a:off x="869374" y="5403273"/>
            <a:ext cx="6040581" cy="1180091"/>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56629" indent="0">
              <a:buFont typeface="Arial" panose="020B0604020202020204" pitchFamily="34" charset="0"/>
              <a:buNone/>
            </a:pPr>
            <a:r>
              <a:rPr lang="en-US" sz="2133" dirty="0">
                <a:solidFill>
                  <a:schemeClr val="tx1">
                    <a:lumMod val="60000"/>
                    <a:lumOff val="40000"/>
                  </a:schemeClr>
                </a:solidFill>
              </a:rPr>
              <a:t>All covariates except</a:t>
            </a:r>
          </a:p>
          <a:p>
            <a:pPr marL="774681" lvl="1" indent="-317492">
              <a:buFont typeface="Arial" panose="020B0604020202020204" pitchFamily="34" charset="0"/>
              <a:buChar char="•"/>
            </a:pPr>
            <a:r>
              <a:rPr lang="en-US" sz="2133" dirty="0">
                <a:solidFill>
                  <a:schemeClr val="tx1">
                    <a:lumMod val="60000"/>
                    <a:lumOff val="40000"/>
                  </a:schemeClr>
                </a:solidFill>
              </a:rPr>
              <a:t>Mediators (pre-treatment only)</a:t>
            </a:r>
          </a:p>
          <a:p>
            <a:pPr marL="774681" lvl="1" indent="-317492">
              <a:buFont typeface="Arial" panose="020B0604020202020204" pitchFamily="34" charset="0"/>
              <a:buChar char="•"/>
            </a:pPr>
            <a:r>
              <a:rPr lang="en-US" sz="2133" dirty="0">
                <a:solidFill>
                  <a:schemeClr val="tx1">
                    <a:lumMod val="60000"/>
                    <a:lumOff val="40000"/>
                  </a:schemeClr>
                </a:solidFill>
              </a:rPr>
              <a:t>Simple colliders (pre-treatment only)</a:t>
            </a:r>
          </a:p>
          <a:p>
            <a:pPr marL="774681" lvl="1" indent="-317492">
              <a:buFont typeface="Arial" panose="020B0604020202020204" pitchFamily="34" charset="0"/>
              <a:buChar char="•"/>
            </a:pPr>
            <a:r>
              <a:rPr lang="en-US" sz="2133" dirty="0">
                <a:solidFill>
                  <a:schemeClr val="tx1">
                    <a:lumMod val="60000"/>
                    <a:lumOff val="40000"/>
                  </a:schemeClr>
                </a:solidFill>
              </a:rPr>
              <a:t>“Instruments” (diagnostics, domain knowledge)</a:t>
            </a:r>
          </a:p>
          <a:p>
            <a:pPr marL="774681" lvl="1" indent="-317492">
              <a:buFont typeface="Arial" panose="020B0604020202020204" pitchFamily="34" charset="0"/>
              <a:buChar char="•"/>
            </a:pPr>
            <a:r>
              <a:rPr lang="en-US" sz="2133" dirty="0">
                <a:solidFill>
                  <a:schemeClr val="tx1">
                    <a:lumMod val="60000"/>
                    <a:lumOff val="40000"/>
                  </a:schemeClr>
                </a:solidFill>
              </a:rPr>
              <a:t>M-structure collider (no bias if its causes are measured and adjusted)</a:t>
            </a:r>
          </a:p>
        </p:txBody>
      </p:sp>
    </p:spTree>
    <p:extLst>
      <p:ext uri="{BB962C8B-B14F-4D97-AF65-F5344CB8AC3E}">
        <p14:creationId xmlns:p14="http://schemas.microsoft.com/office/powerpoint/2010/main" val="932987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A36F-993B-690B-5805-88939E629DF9}"/>
              </a:ext>
            </a:extLst>
          </p:cNvPr>
          <p:cNvSpPr>
            <a:spLocks noGrp="1"/>
          </p:cNvSpPr>
          <p:nvPr>
            <p:ph type="title"/>
          </p:nvPr>
        </p:nvSpPr>
        <p:spPr/>
        <p:txBody>
          <a:bodyPr>
            <a:normAutofit fontScale="90000"/>
          </a:bodyPr>
          <a:lstStyle/>
          <a:p>
            <a:r>
              <a:rPr lang="en-US" dirty="0"/>
              <a:t>Assumptions are an integral part of causal inference</a:t>
            </a:r>
          </a:p>
        </p:txBody>
      </p:sp>
      <p:sp>
        <p:nvSpPr>
          <p:cNvPr id="3" name="Content Placeholder 2">
            <a:extLst>
              <a:ext uri="{FF2B5EF4-FFF2-40B4-BE49-F238E27FC236}">
                <a16:creationId xmlns:a16="http://schemas.microsoft.com/office/drawing/2014/main" id="{23293F33-404A-9646-01C7-A7FA178EC53D}"/>
              </a:ext>
            </a:extLst>
          </p:cNvPr>
          <p:cNvSpPr>
            <a:spLocks noGrp="1"/>
          </p:cNvSpPr>
          <p:nvPr>
            <p:ph idx="1"/>
          </p:nvPr>
        </p:nvSpPr>
        <p:spPr/>
        <p:txBody>
          <a:bodyPr/>
          <a:lstStyle/>
          <a:p>
            <a:r>
              <a:rPr lang="en-US" dirty="0"/>
              <a:t>Exchangeability/</a:t>
            </a:r>
            <a:r>
              <a:rPr lang="en-US" dirty="0" err="1"/>
              <a:t>Unconfoundedness</a:t>
            </a:r>
            <a:r>
              <a:rPr lang="en-US" dirty="0"/>
              <a:t>/</a:t>
            </a:r>
            <a:r>
              <a:rPr lang="en-US" dirty="0" err="1"/>
              <a:t>ignorability</a:t>
            </a:r>
            <a:endParaRPr lang="en-US" dirty="0"/>
          </a:p>
          <a:p>
            <a:pPr lvl="1"/>
            <a:r>
              <a:rPr lang="en-US" dirty="0"/>
              <a:t>No unobserved confounder</a:t>
            </a:r>
          </a:p>
          <a:p>
            <a:r>
              <a:rPr lang="en-US" dirty="0"/>
              <a:t>Positivity/Overlap</a:t>
            </a:r>
          </a:p>
          <a:p>
            <a:pPr lvl="1"/>
            <a:r>
              <a:rPr lang="en-US" dirty="0"/>
              <a:t>Every patient has a nonzero probability of receiving each treatment</a:t>
            </a:r>
          </a:p>
          <a:p>
            <a:r>
              <a:rPr lang="en-US" dirty="0"/>
              <a:t>Stable unit treatment value assumption (SUTVA)</a:t>
            </a:r>
          </a:p>
          <a:p>
            <a:pPr lvl="1"/>
            <a:r>
              <a:rPr lang="en-US" dirty="0"/>
              <a:t>No interference between individuals</a:t>
            </a:r>
          </a:p>
          <a:p>
            <a:pPr lvl="1"/>
            <a:r>
              <a:rPr lang="en-US" dirty="0"/>
              <a:t>Consistency (No hidden variations of the treatment)</a:t>
            </a:r>
          </a:p>
        </p:txBody>
      </p:sp>
      <p:sp>
        <p:nvSpPr>
          <p:cNvPr id="4" name="Slide Number Placeholder 3">
            <a:extLst>
              <a:ext uri="{FF2B5EF4-FFF2-40B4-BE49-F238E27FC236}">
                <a16:creationId xmlns:a16="http://schemas.microsoft.com/office/drawing/2014/main" id="{DE530AF2-20FD-D440-9D49-5A763EBB4E8A}"/>
              </a:ext>
            </a:extLst>
          </p:cNvPr>
          <p:cNvSpPr>
            <a:spLocks noGrp="1"/>
          </p:cNvSpPr>
          <p:nvPr>
            <p:ph type="sldNum" sz="quarter" idx="4"/>
          </p:nvPr>
        </p:nvSpPr>
        <p:spPr/>
        <p:txBody>
          <a:bodyPr/>
          <a:lstStyle/>
          <a:p>
            <a:fld id="{444583ED-F364-40B3-B25B-483B5033DFA3}" type="slidenum">
              <a:rPr lang="en-US" smtClean="0"/>
              <a:pPr/>
              <a:t>16</a:t>
            </a:fld>
            <a:endParaRPr lang="en-US"/>
          </a:p>
        </p:txBody>
      </p:sp>
      <p:cxnSp>
        <p:nvCxnSpPr>
          <p:cNvPr id="6" name="Straight Arrow Connector 5">
            <a:extLst>
              <a:ext uri="{FF2B5EF4-FFF2-40B4-BE49-F238E27FC236}">
                <a16:creationId xmlns:a16="http://schemas.microsoft.com/office/drawing/2014/main" id="{B0FCE05A-5333-ECB3-7DFB-C8DF8D887103}"/>
              </a:ext>
            </a:extLst>
          </p:cNvPr>
          <p:cNvCxnSpPr>
            <a:cxnSpLocks/>
          </p:cNvCxnSpPr>
          <p:nvPr/>
        </p:nvCxnSpPr>
        <p:spPr>
          <a:xfrm>
            <a:off x="9206345" y="1548245"/>
            <a:ext cx="509155" cy="0"/>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01B73BD-67C1-16F7-E31C-77571E90D10F}"/>
              </a:ext>
            </a:extLst>
          </p:cNvPr>
          <p:cNvSpPr txBox="1"/>
          <p:nvPr/>
        </p:nvSpPr>
        <p:spPr>
          <a:xfrm>
            <a:off x="9860729" y="1357312"/>
            <a:ext cx="2144113"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C00000"/>
                </a:solidFill>
              </a:rPr>
              <a:t>Negative controls</a:t>
            </a:r>
          </a:p>
          <a:p>
            <a:pPr marL="285750" indent="-285750">
              <a:buFont typeface="Arial" panose="020B0604020202020204" pitchFamily="34" charset="0"/>
              <a:buChar char="•"/>
            </a:pPr>
            <a:r>
              <a:rPr lang="en-US" dirty="0">
                <a:solidFill>
                  <a:srgbClr val="C00000"/>
                </a:solidFill>
              </a:rPr>
              <a:t>Covariate balance</a:t>
            </a:r>
          </a:p>
        </p:txBody>
      </p:sp>
      <p:sp>
        <p:nvSpPr>
          <p:cNvPr id="9" name="TextBox 8">
            <a:extLst>
              <a:ext uri="{FF2B5EF4-FFF2-40B4-BE49-F238E27FC236}">
                <a16:creationId xmlns:a16="http://schemas.microsoft.com/office/drawing/2014/main" id="{9CB83872-8E0B-8E91-6E17-4A1D59F8D814}"/>
              </a:ext>
            </a:extLst>
          </p:cNvPr>
          <p:cNvSpPr txBox="1"/>
          <p:nvPr/>
        </p:nvSpPr>
        <p:spPr>
          <a:xfrm>
            <a:off x="9860729" y="944045"/>
            <a:ext cx="1268937" cy="369332"/>
          </a:xfrm>
          <a:prstGeom prst="rect">
            <a:avLst/>
          </a:prstGeom>
          <a:noFill/>
        </p:spPr>
        <p:txBody>
          <a:bodyPr wrap="none" rtlCol="0">
            <a:spAutoFit/>
          </a:bodyPr>
          <a:lstStyle/>
          <a:p>
            <a:r>
              <a:rPr lang="en-US" b="1" u="sng" dirty="0">
                <a:solidFill>
                  <a:srgbClr val="C00000"/>
                </a:solidFill>
              </a:rPr>
              <a:t>Diagnostics</a:t>
            </a:r>
          </a:p>
        </p:txBody>
      </p:sp>
      <p:cxnSp>
        <p:nvCxnSpPr>
          <p:cNvPr id="10" name="Straight Arrow Connector 9">
            <a:extLst>
              <a:ext uri="{FF2B5EF4-FFF2-40B4-BE49-F238E27FC236}">
                <a16:creationId xmlns:a16="http://schemas.microsoft.com/office/drawing/2014/main" id="{58B33966-1253-24BB-A316-A2DC7122C36D}"/>
              </a:ext>
            </a:extLst>
          </p:cNvPr>
          <p:cNvCxnSpPr>
            <a:cxnSpLocks/>
          </p:cNvCxnSpPr>
          <p:nvPr/>
        </p:nvCxnSpPr>
        <p:spPr>
          <a:xfrm>
            <a:off x="8059098" y="2688795"/>
            <a:ext cx="509155" cy="0"/>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57C87B-2F42-DF9C-8854-E188B2615EFA}"/>
              </a:ext>
            </a:extLst>
          </p:cNvPr>
          <p:cNvSpPr txBox="1"/>
          <p:nvPr/>
        </p:nvSpPr>
        <p:spPr>
          <a:xfrm>
            <a:off x="8713482" y="2497862"/>
            <a:ext cx="2818849" cy="369332"/>
          </a:xfrm>
          <a:prstGeom prst="rect">
            <a:avLst/>
          </a:prstGeom>
          <a:noFill/>
        </p:spPr>
        <p:txBody>
          <a:bodyPr wrap="none" rtlCol="0">
            <a:spAutoFit/>
          </a:bodyPr>
          <a:lstStyle/>
          <a:p>
            <a:r>
              <a:rPr lang="en-US" dirty="0">
                <a:solidFill>
                  <a:srgbClr val="C00000"/>
                </a:solidFill>
              </a:rPr>
              <a:t>Equipoise in PS distribution</a:t>
            </a:r>
          </a:p>
        </p:txBody>
      </p:sp>
      <p:cxnSp>
        <p:nvCxnSpPr>
          <p:cNvPr id="12" name="Straight Arrow Connector 11">
            <a:extLst>
              <a:ext uri="{FF2B5EF4-FFF2-40B4-BE49-F238E27FC236}">
                <a16:creationId xmlns:a16="http://schemas.microsoft.com/office/drawing/2014/main" id="{7B68C2A6-1509-3B44-648A-A8AC31738CE6}"/>
              </a:ext>
            </a:extLst>
          </p:cNvPr>
          <p:cNvCxnSpPr>
            <a:cxnSpLocks/>
          </p:cNvCxnSpPr>
          <p:nvPr/>
        </p:nvCxnSpPr>
        <p:spPr>
          <a:xfrm>
            <a:off x="9206345" y="3712132"/>
            <a:ext cx="509155" cy="0"/>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4B86BEE-0F40-C9F6-FD37-3B9C825912F9}"/>
              </a:ext>
            </a:extLst>
          </p:cNvPr>
          <p:cNvSpPr txBox="1"/>
          <p:nvPr/>
        </p:nvSpPr>
        <p:spPr>
          <a:xfrm>
            <a:off x="9860729" y="3533940"/>
            <a:ext cx="1378904" cy="646331"/>
          </a:xfrm>
          <a:prstGeom prst="rect">
            <a:avLst/>
          </a:prstGeom>
          <a:noFill/>
        </p:spPr>
        <p:txBody>
          <a:bodyPr wrap="none" rtlCol="0">
            <a:spAutoFit/>
          </a:bodyPr>
          <a:lstStyle/>
          <a:p>
            <a:r>
              <a:rPr lang="en-US" dirty="0">
                <a:solidFill>
                  <a:srgbClr val="C00000"/>
                </a:solidFill>
              </a:rPr>
              <a:t>Study design</a:t>
            </a:r>
          </a:p>
          <a:p>
            <a:r>
              <a:rPr lang="en-US" dirty="0">
                <a:solidFill>
                  <a:srgbClr val="C00000"/>
                </a:solidFill>
              </a:rPr>
              <a:t>Phenotyping</a:t>
            </a:r>
          </a:p>
        </p:txBody>
      </p:sp>
    </p:spTree>
    <p:extLst>
      <p:ext uri="{BB962C8B-B14F-4D97-AF65-F5344CB8AC3E}">
        <p14:creationId xmlns:p14="http://schemas.microsoft.com/office/powerpoint/2010/main" val="1053072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34CD-4AB8-758A-E4F0-7D9D6A90A519}"/>
              </a:ext>
            </a:extLst>
          </p:cNvPr>
          <p:cNvSpPr>
            <a:spLocks noGrp="1"/>
          </p:cNvSpPr>
          <p:nvPr>
            <p:ph type="title"/>
          </p:nvPr>
        </p:nvSpPr>
        <p:spPr>
          <a:xfrm rot="16200000">
            <a:off x="-2585659" y="2878517"/>
            <a:ext cx="6390520" cy="838200"/>
          </a:xfrm>
        </p:spPr>
        <p:txBody>
          <a:bodyPr>
            <a:normAutofit fontScale="90000"/>
          </a:bodyPr>
          <a:lstStyle/>
          <a:p>
            <a:r>
              <a:rPr lang="en-US" sz="5400" u="sng"/>
              <a:t>AGENDA</a:t>
            </a:r>
          </a:p>
        </p:txBody>
      </p:sp>
      <p:sp>
        <p:nvSpPr>
          <p:cNvPr id="4" name="Slide Number Placeholder 3">
            <a:extLst>
              <a:ext uri="{FF2B5EF4-FFF2-40B4-BE49-F238E27FC236}">
                <a16:creationId xmlns:a16="http://schemas.microsoft.com/office/drawing/2014/main" id="{BA25A176-D098-6652-37DA-33FD14938AB2}"/>
              </a:ext>
            </a:extLst>
          </p:cNvPr>
          <p:cNvSpPr>
            <a:spLocks noGrp="1"/>
          </p:cNvSpPr>
          <p:nvPr>
            <p:ph type="sldNum" sz="quarter" idx="4"/>
          </p:nvPr>
        </p:nvSpPr>
        <p:spPr/>
        <p:txBody>
          <a:bodyPr/>
          <a:lstStyle/>
          <a:p>
            <a:fld id="{444583ED-F364-40B3-B25B-483B5033DFA3}" type="slidenum">
              <a:rPr lang="en-US" smtClean="0"/>
              <a:pPr/>
              <a:t>2</a:t>
            </a:fld>
            <a:endParaRPr lang="en-US"/>
          </a:p>
        </p:txBody>
      </p:sp>
      <p:cxnSp>
        <p:nvCxnSpPr>
          <p:cNvPr id="8" name="Straight Connector 7">
            <a:extLst>
              <a:ext uri="{FF2B5EF4-FFF2-40B4-BE49-F238E27FC236}">
                <a16:creationId xmlns:a16="http://schemas.microsoft.com/office/drawing/2014/main" id="{7985775D-36D5-1C5A-CAB0-1D8755B6F084}"/>
              </a:ext>
            </a:extLst>
          </p:cNvPr>
          <p:cNvCxnSpPr>
            <a:cxnSpLocks/>
          </p:cNvCxnSpPr>
          <p:nvPr/>
        </p:nvCxnSpPr>
        <p:spPr>
          <a:xfrm>
            <a:off x="1655580" y="0"/>
            <a:ext cx="0" cy="6492876"/>
          </a:xfrm>
          <a:prstGeom prst="line">
            <a:avLst/>
          </a:prstGeom>
          <a:ln w="57150">
            <a:solidFill>
              <a:srgbClr val="20425A"/>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8874D5B-18EB-CD0F-F721-943E96D481F4}"/>
              </a:ext>
            </a:extLst>
          </p:cNvPr>
          <p:cNvGrpSpPr/>
          <p:nvPr/>
        </p:nvGrpSpPr>
        <p:grpSpPr>
          <a:xfrm>
            <a:off x="1367347" y="263277"/>
            <a:ext cx="576467" cy="576467"/>
            <a:chOff x="1394791" y="344557"/>
            <a:chExt cx="576467" cy="576467"/>
          </a:xfrm>
        </p:grpSpPr>
        <p:sp>
          <p:nvSpPr>
            <p:cNvPr id="14" name="Oval 13">
              <a:extLst>
                <a:ext uri="{FF2B5EF4-FFF2-40B4-BE49-F238E27FC236}">
                  <a16:creationId xmlns:a16="http://schemas.microsoft.com/office/drawing/2014/main" id="{B1FAC2E7-1ADA-65A8-8E35-F4D83A1E6D0E}"/>
                </a:ext>
              </a:extLst>
            </p:cNvPr>
            <p:cNvSpPr/>
            <p:nvPr/>
          </p:nvSpPr>
          <p:spPr>
            <a:xfrm>
              <a:off x="1394791" y="344557"/>
              <a:ext cx="576467" cy="576467"/>
            </a:xfrm>
            <a:prstGeom prst="ellipse">
              <a:avLst/>
            </a:prstGeom>
            <a:solidFill>
              <a:srgbClr val="2042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Information outline">
              <a:extLst>
                <a:ext uri="{FF2B5EF4-FFF2-40B4-BE49-F238E27FC236}">
                  <a16:creationId xmlns:a16="http://schemas.microsoft.com/office/drawing/2014/main" id="{7C062735-FAF4-D4C0-287B-4FF50F8A31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4424" y="404190"/>
              <a:ext cx="457200" cy="457200"/>
            </a:xfrm>
            <a:prstGeom prst="rect">
              <a:avLst/>
            </a:prstGeom>
          </p:spPr>
        </p:pic>
      </p:grpSp>
      <p:grpSp>
        <p:nvGrpSpPr>
          <p:cNvPr id="37" name="Group 36">
            <a:extLst>
              <a:ext uri="{FF2B5EF4-FFF2-40B4-BE49-F238E27FC236}">
                <a16:creationId xmlns:a16="http://schemas.microsoft.com/office/drawing/2014/main" id="{8E18299F-1CCE-1B05-95FB-3747DD1689FA}"/>
              </a:ext>
            </a:extLst>
          </p:cNvPr>
          <p:cNvGrpSpPr/>
          <p:nvPr/>
        </p:nvGrpSpPr>
        <p:grpSpPr>
          <a:xfrm>
            <a:off x="1367347" y="1058431"/>
            <a:ext cx="576467" cy="576467"/>
            <a:chOff x="1394791" y="1236146"/>
            <a:chExt cx="576467" cy="576467"/>
          </a:xfrm>
        </p:grpSpPr>
        <p:sp>
          <p:nvSpPr>
            <p:cNvPr id="15" name="Oval 14">
              <a:extLst>
                <a:ext uri="{FF2B5EF4-FFF2-40B4-BE49-F238E27FC236}">
                  <a16:creationId xmlns:a16="http://schemas.microsoft.com/office/drawing/2014/main" id="{B6D2D99E-3073-D4F8-CB28-90E2368BFD0B}"/>
                </a:ext>
              </a:extLst>
            </p:cNvPr>
            <p:cNvSpPr/>
            <p:nvPr/>
          </p:nvSpPr>
          <p:spPr>
            <a:xfrm>
              <a:off x="1394791" y="1236146"/>
              <a:ext cx="576467" cy="576467"/>
            </a:xfrm>
            <a:prstGeom prst="ellipse">
              <a:avLst/>
            </a:prstGeom>
            <a:solidFill>
              <a:srgbClr val="2042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Database outline">
              <a:extLst>
                <a:ext uri="{FF2B5EF4-FFF2-40B4-BE49-F238E27FC236}">
                  <a16:creationId xmlns:a16="http://schemas.microsoft.com/office/drawing/2014/main" id="{D379E4E9-C44F-91AC-8FAC-8380A4A50C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4424" y="1284373"/>
              <a:ext cx="457200" cy="457200"/>
            </a:xfrm>
            <a:prstGeom prst="rect">
              <a:avLst/>
            </a:prstGeom>
          </p:spPr>
        </p:pic>
      </p:grpSp>
      <p:grpSp>
        <p:nvGrpSpPr>
          <p:cNvPr id="38" name="Group 37">
            <a:extLst>
              <a:ext uri="{FF2B5EF4-FFF2-40B4-BE49-F238E27FC236}">
                <a16:creationId xmlns:a16="http://schemas.microsoft.com/office/drawing/2014/main" id="{4E40E7EC-63D4-D0BF-B8EB-FAA33F80B7D4}"/>
              </a:ext>
            </a:extLst>
          </p:cNvPr>
          <p:cNvGrpSpPr/>
          <p:nvPr/>
        </p:nvGrpSpPr>
        <p:grpSpPr>
          <a:xfrm>
            <a:off x="1367347" y="1853585"/>
            <a:ext cx="576467" cy="576467"/>
            <a:chOff x="1394791" y="2127735"/>
            <a:chExt cx="576467" cy="576467"/>
          </a:xfrm>
        </p:grpSpPr>
        <p:sp>
          <p:nvSpPr>
            <p:cNvPr id="16" name="Oval 15">
              <a:extLst>
                <a:ext uri="{FF2B5EF4-FFF2-40B4-BE49-F238E27FC236}">
                  <a16:creationId xmlns:a16="http://schemas.microsoft.com/office/drawing/2014/main" id="{364EF775-23DB-0A03-D6B1-6ED792235735}"/>
                </a:ext>
              </a:extLst>
            </p:cNvPr>
            <p:cNvSpPr/>
            <p:nvPr/>
          </p:nvSpPr>
          <p:spPr>
            <a:xfrm>
              <a:off x="1394791" y="2127735"/>
              <a:ext cx="576467" cy="576467"/>
            </a:xfrm>
            <a:prstGeom prst="ellipse">
              <a:avLst/>
            </a:prstGeom>
            <a:solidFill>
              <a:srgbClr val="2042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Tools outline">
              <a:extLst>
                <a:ext uri="{FF2B5EF4-FFF2-40B4-BE49-F238E27FC236}">
                  <a16:creationId xmlns:a16="http://schemas.microsoft.com/office/drawing/2014/main" id="{C4A7FA61-8D2E-3B2A-6210-6A0E11D1CB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4424" y="2187368"/>
              <a:ext cx="457200" cy="457200"/>
            </a:xfrm>
            <a:prstGeom prst="rect">
              <a:avLst/>
            </a:prstGeom>
          </p:spPr>
        </p:pic>
      </p:grpSp>
      <p:grpSp>
        <p:nvGrpSpPr>
          <p:cNvPr id="39" name="Group 38">
            <a:extLst>
              <a:ext uri="{FF2B5EF4-FFF2-40B4-BE49-F238E27FC236}">
                <a16:creationId xmlns:a16="http://schemas.microsoft.com/office/drawing/2014/main" id="{A27D436F-4320-278A-344F-FDF9FA288313}"/>
              </a:ext>
            </a:extLst>
          </p:cNvPr>
          <p:cNvGrpSpPr/>
          <p:nvPr/>
        </p:nvGrpSpPr>
        <p:grpSpPr>
          <a:xfrm>
            <a:off x="1367347" y="2648739"/>
            <a:ext cx="576467" cy="576467"/>
            <a:chOff x="1394791" y="3019324"/>
            <a:chExt cx="576467" cy="576467"/>
          </a:xfrm>
        </p:grpSpPr>
        <p:sp>
          <p:nvSpPr>
            <p:cNvPr id="17" name="Oval 16">
              <a:extLst>
                <a:ext uri="{FF2B5EF4-FFF2-40B4-BE49-F238E27FC236}">
                  <a16:creationId xmlns:a16="http://schemas.microsoft.com/office/drawing/2014/main" id="{71B128A0-3057-F4D6-C5A4-60BCCA5E873E}"/>
                </a:ext>
              </a:extLst>
            </p:cNvPr>
            <p:cNvSpPr/>
            <p:nvPr/>
          </p:nvSpPr>
          <p:spPr>
            <a:xfrm>
              <a:off x="1394791" y="3019324"/>
              <a:ext cx="576467" cy="576467"/>
            </a:xfrm>
            <a:prstGeom prst="ellipse">
              <a:avLst/>
            </a:prstGeom>
            <a:solidFill>
              <a:srgbClr val="2042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Coffee outline">
              <a:extLst>
                <a:ext uri="{FF2B5EF4-FFF2-40B4-BE49-F238E27FC236}">
                  <a16:creationId xmlns:a16="http://schemas.microsoft.com/office/drawing/2014/main" id="{E041A061-7450-4BBD-5751-2B85C29D9E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80933" y="3042186"/>
              <a:ext cx="457200" cy="457200"/>
            </a:xfrm>
            <a:prstGeom prst="rect">
              <a:avLst/>
            </a:prstGeom>
          </p:spPr>
        </p:pic>
      </p:grpSp>
      <p:grpSp>
        <p:nvGrpSpPr>
          <p:cNvPr id="40" name="Group 39">
            <a:extLst>
              <a:ext uri="{FF2B5EF4-FFF2-40B4-BE49-F238E27FC236}">
                <a16:creationId xmlns:a16="http://schemas.microsoft.com/office/drawing/2014/main" id="{25C5DC9C-B9B8-38DD-46B6-0CBDF7CF9DA3}"/>
              </a:ext>
            </a:extLst>
          </p:cNvPr>
          <p:cNvGrpSpPr/>
          <p:nvPr/>
        </p:nvGrpSpPr>
        <p:grpSpPr>
          <a:xfrm>
            <a:off x="1367347" y="4239047"/>
            <a:ext cx="576467" cy="576467"/>
            <a:chOff x="1394791" y="3910913"/>
            <a:chExt cx="576467" cy="576467"/>
          </a:xfrm>
        </p:grpSpPr>
        <p:sp>
          <p:nvSpPr>
            <p:cNvPr id="18" name="Oval 17">
              <a:extLst>
                <a:ext uri="{FF2B5EF4-FFF2-40B4-BE49-F238E27FC236}">
                  <a16:creationId xmlns:a16="http://schemas.microsoft.com/office/drawing/2014/main" id="{E3E9ADED-5A72-6A7F-95F5-95CFAAFAF91E}"/>
                </a:ext>
              </a:extLst>
            </p:cNvPr>
            <p:cNvSpPr/>
            <p:nvPr/>
          </p:nvSpPr>
          <p:spPr>
            <a:xfrm>
              <a:off x="1394791" y="3910913"/>
              <a:ext cx="576467" cy="576467"/>
            </a:xfrm>
            <a:prstGeom prst="ellipse">
              <a:avLst/>
            </a:prstGeom>
            <a:solidFill>
              <a:srgbClr val="2042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Desk outline">
              <a:extLst>
                <a:ext uri="{FF2B5EF4-FFF2-40B4-BE49-F238E27FC236}">
                  <a16:creationId xmlns:a16="http://schemas.microsoft.com/office/drawing/2014/main" id="{ED472DA6-07AE-D581-6864-5C72A7B400B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54424" y="3912738"/>
              <a:ext cx="457200" cy="457200"/>
            </a:xfrm>
            <a:prstGeom prst="rect">
              <a:avLst/>
            </a:prstGeom>
          </p:spPr>
        </p:pic>
      </p:grpSp>
      <p:grpSp>
        <p:nvGrpSpPr>
          <p:cNvPr id="45" name="Group 44">
            <a:extLst>
              <a:ext uri="{FF2B5EF4-FFF2-40B4-BE49-F238E27FC236}">
                <a16:creationId xmlns:a16="http://schemas.microsoft.com/office/drawing/2014/main" id="{71F274A9-8F9E-39D4-77D3-557E4597F114}"/>
              </a:ext>
            </a:extLst>
          </p:cNvPr>
          <p:cNvGrpSpPr/>
          <p:nvPr/>
        </p:nvGrpSpPr>
        <p:grpSpPr>
          <a:xfrm>
            <a:off x="1334222" y="5034201"/>
            <a:ext cx="576467" cy="576467"/>
            <a:chOff x="1394791" y="4802502"/>
            <a:chExt cx="576467" cy="576467"/>
          </a:xfrm>
        </p:grpSpPr>
        <p:sp>
          <p:nvSpPr>
            <p:cNvPr id="19" name="Oval 18">
              <a:extLst>
                <a:ext uri="{FF2B5EF4-FFF2-40B4-BE49-F238E27FC236}">
                  <a16:creationId xmlns:a16="http://schemas.microsoft.com/office/drawing/2014/main" id="{052F7968-C50E-D2BE-9085-4C2D61474363}"/>
                </a:ext>
              </a:extLst>
            </p:cNvPr>
            <p:cNvSpPr/>
            <p:nvPr/>
          </p:nvSpPr>
          <p:spPr>
            <a:xfrm>
              <a:off x="1394791" y="4802502"/>
              <a:ext cx="576467" cy="576467"/>
            </a:xfrm>
            <a:prstGeom prst="ellipse">
              <a:avLst/>
            </a:prstGeom>
            <a:solidFill>
              <a:srgbClr val="2042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Users outline">
              <a:extLst>
                <a:ext uri="{FF2B5EF4-FFF2-40B4-BE49-F238E27FC236}">
                  <a16:creationId xmlns:a16="http://schemas.microsoft.com/office/drawing/2014/main" id="{3F6F2740-04DB-1D34-DED0-6F8AFD76B2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54424" y="4850731"/>
              <a:ext cx="457200" cy="457200"/>
            </a:xfrm>
            <a:prstGeom prst="rect">
              <a:avLst/>
            </a:prstGeom>
          </p:spPr>
        </p:pic>
      </p:grpSp>
      <p:graphicFrame>
        <p:nvGraphicFramePr>
          <p:cNvPr id="35" name="Table 34">
            <a:extLst>
              <a:ext uri="{FF2B5EF4-FFF2-40B4-BE49-F238E27FC236}">
                <a16:creationId xmlns:a16="http://schemas.microsoft.com/office/drawing/2014/main" id="{8D8A61D1-D6ED-0A1B-D6AD-644BB60F11C0}"/>
              </a:ext>
            </a:extLst>
          </p:cNvPr>
          <p:cNvGraphicFramePr>
            <a:graphicFrameLocks noGrp="1"/>
          </p:cNvGraphicFramePr>
          <p:nvPr>
            <p:extLst>
              <p:ext uri="{D42A27DB-BD31-4B8C-83A1-F6EECF244321}">
                <p14:modId xmlns:p14="http://schemas.microsoft.com/office/powerpoint/2010/main" val="4041783860"/>
              </p:ext>
            </p:extLst>
          </p:nvPr>
        </p:nvGraphicFramePr>
        <p:xfrm>
          <a:off x="2003447" y="203214"/>
          <a:ext cx="9700587" cy="5467516"/>
        </p:xfrm>
        <a:graphic>
          <a:graphicData uri="http://schemas.openxmlformats.org/drawingml/2006/table">
            <a:tbl>
              <a:tblPr firstRow="1" bandRow="1">
                <a:tableStyleId>{2D5ABB26-0587-4C30-8999-92F81FD0307C}</a:tableStyleId>
              </a:tblPr>
              <a:tblGrid>
                <a:gridCol w="2610679">
                  <a:extLst>
                    <a:ext uri="{9D8B030D-6E8A-4147-A177-3AD203B41FA5}">
                      <a16:colId xmlns:a16="http://schemas.microsoft.com/office/drawing/2014/main" val="3169232238"/>
                    </a:ext>
                  </a:extLst>
                </a:gridCol>
                <a:gridCol w="7089908">
                  <a:extLst>
                    <a:ext uri="{9D8B030D-6E8A-4147-A177-3AD203B41FA5}">
                      <a16:colId xmlns:a16="http://schemas.microsoft.com/office/drawing/2014/main" val="1674951773"/>
                    </a:ext>
                  </a:extLst>
                </a:gridCol>
              </a:tblGrid>
              <a:tr h="774700">
                <a:tc>
                  <a:txBody>
                    <a:bodyPr/>
                    <a:lstStyle/>
                    <a:p>
                      <a:pPr algn="l"/>
                      <a:r>
                        <a:rPr lang="en-US" sz="2400" b="1" dirty="0">
                          <a:solidFill>
                            <a:srgbClr val="ED7D3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13:00 – 13:30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b="0" dirty="0">
                          <a:solidFill>
                            <a:srgbClr val="1B6583"/>
                          </a:solidFill>
                        </a:rPr>
                        <a:t>Estimation in observational research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7086014"/>
                  </a:ext>
                </a:extLst>
              </a:tr>
              <a:tr h="791707">
                <a:tc>
                  <a:txBody>
                    <a:bodyPr/>
                    <a:lstStyle/>
                    <a:p>
                      <a:pPr algn="l"/>
                      <a:r>
                        <a:rPr lang="en-US" sz="2400" b="1" dirty="0">
                          <a:solidFill>
                            <a:srgbClr val="ED7D3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13:30 – 14:15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l"/>
                      <a:r>
                        <a:rPr lang="en-US" sz="2400" b="0" dirty="0">
                          <a:solidFill>
                            <a:srgbClr val="1B6583"/>
                          </a:solidFill>
                        </a:rPr>
                        <a:t>Drawing causal conclusions from observational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49346924"/>
                  </a:ext>
                </a:extLst>
              </a:tr>
              <a:tr h="774700">
                <a:tc>
                  <a:txBody>
                    <a:bodyPr/>
                    <a:lstStyle/>
                    <a:p>
                      <a:pPr algn="l"/>
                      <a:r>
                        <a:rPr lang="en-US" sz="2400" b="1" dirty="0">
                          <a:solidFill>
                            <a:srgbClr val="ED7D3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14:15 – 14:45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b="0" dirty="0">
                          <a:solidFill>
                            <a:srgbClr val="1B6583"/>
                          </a:solidFill>
                        </a:rPr>
                        <a:t>Interactive session on study design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696643"/>
                  </a:ext>
                </a:extLst>
              </a:tr>
              <a:tr h="802309">
                <a:tc>
                  <a:txBody>
                    <a:bodyPr/>
                    <a:lstStyle/>
                    <a:p>
                      <a:pPr algn="l"/>
                      <a:r>
                        <a:rPr lang="en-US" sz="2400" b="1" dirty="0">
                          <a:solidFill>
                            <a:srgbClr val="ED7D3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14:45 – 15:00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b="0" dirty="0">
                          <a:solidFill>
                            <a:srgbClr val="1B6583"/>
                          </a:solidFill>
                        </a:rPr>
                        <a:t>Break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6196690"/>
                  </a:ext>
                </a:extLst>
              </a:tr>
              <a:tr h="774700">
                <a:tc>
                  <a:txBody>
                    <a:bodyPr/>
                    <a:lstStyle/>
                    <a:p>
                      <a:pPr algn="l"/>
                      <a:r>
                        <a:rPr lang="en-US" sz="2400" b="1" dirty="0">
                          <a:solidFill>
                            <a:srgbClr val="ED7D3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15:00 – 15:30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b="0" dirty="0">
                          <a:solidFill>
                            <a:srgbClr val="1B6583"/>
                          </a:solidFill>
                        </a:rPr>
                        <a:t>Cohort method and diagnostics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0990400"/>
                  </a:ext>
                </a:extLst>
              </a:tr>
              <a:tr h="774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ED7D3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15:30 – 16:00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b="0" dirty="0">
                          <a:solidFill>
                            <a:srgbClr val="1B6583"/>
                          </a:solidFill>
                        </a:rPr>
                        <a:t>Meta-analysis and negative controls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5885735"/>
                  </a:ext>
                </a:extLst>
              </a:tr>
              <a:tr h="774700">
                <a:tc>
                  <a:txBody>
                    <a:bodyPr/>
                    <a:lstStyle/>
                    <a:p>
                      <a:pPr algn="l"/>
                      <a:r>
                        <a:rPr lang="en-US" sz="2400" b="1" dirty="0">
                          <a:solidFill>
                            <a:srgbClr val="ED7D3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16:00 – 17:00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b="0" dirty="0">
                          <a:solidFill>
                            <a:srgbClr val="1B6583"/>
                          </a:solidFill>
                        </a:rPr>
                        <a:t>Study execution: cohort building, Strategus, interpret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6671927"/>
                  </a:ext>
                </a:extLst>
              </a:tr>
            </a:tbl>
          </a:graphicData>
        </a:graphic>
      </p:graphicFrame>
      <p:grpSp>
        <p:nvGrpSpPr>
          <p:cNvPr id="44" name="Group 43">
            <a:extLst>
              <a:ext uri="{FF2B5EF4-FFF2-40B4-BE49-F238E27FC236}">
                <a16:creationId xmlns:a16="http://schemas.microsoft.com/office/drawing/2014/main" id="{00CD0752-9391-939D-1CBE-1D2155F2D016}"/>
              </a:ext>
            </a:extLst>
          </p:cNvPr>
          <p:cNvGrpSpPr/>
          <p:nvPr/>
        </p:nvGrpSpPr>
        <p:grpSpPr>
          <a:xfrm>
            <a:off x="1367347" y="3443893"/>
            <a:ext cx="576467" cy="576467"/>
            <a:chOff x="1339903" y="3555430"/>
            <a:chExt cx="576467" cy="576467"/>
          </a:xfrm>
        </p:grpSpPr>
        <p:sp>
          <p:nvSpPr>
            <p:cNvPr id="41" name="Oval 40">
              <a:extLst>
                <a:ext uri="{FF2B5EF4-FFF2-40B4-BE49-F238E27FC236}">
                  <a16:creationId xmlns:a16="http://schemas.microsoft.com/office/drawing/2014/main" id="{49FDDF1A-E0FE-2163-2A3B-FA027D419711}"/>
                </a:ext>
              </a:extLst>
            </p:cNvPr>
            <p:cNvSpPr/>
            <p:nvPr/>
          </p:nvSpPr>
          <p:spPr>
            <a:xfrm>
              <a:off x="1339903" y="3555430"/>
              <a:ext cx="576467" cy="576467"/>
            </a:xfrm>
            <a:prstGeom prst="ellipse">
              <a:avLst/>
            </a:prstGeom>
            <a:solidFill>
              <a:srgbClr val="2042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Microscope outline">
              <a:extLst>
                <a:ext uri="{FF2B5EF4-FFF2-40B4-BE49-F238E27FC236}">
                  <a16:creationId xmlns:a16="http://schemas.microsoft.com/office/drawing/2014/main" id="{F9E71317-CD85-74AC-DEBD-EEBA6682E51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99536" y="3576336"/>
              <a:ext cx="457200" cy="457200"/>
            </a:xfrm>
            <a:prstGeom prst="rect">
              <a:avLst/>
            </a:prstGeom>
          </p:spPr>
        </p:pic>
      </p:grpSp>
    </p:spTree>
    <p:extLst>
      <p:ext uri="{BB962C8B-B14F-4D97-AF65-F5344CB8AC3E}">
        <p14:creationId xmlns:p14="http://schemas.microsoft.com/office/powerpoint/2010/main" val="337220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B055-F2EF-4549-C49B-66287E60264C}"/>
              </a:ext>
            </a:extLst>
          </p:cNvPr>
          <p:cNvSpPr>
            <a:spLocks noGrp="1"/>
          </p:cNvSpPr>
          <p:nvPr>
            <p:ph type="title"/>
          </p:nvPr>
        </p:nvSpPr>
        <p:spPr/>
        <p:txBody>
          <a:bodyPr/>
          <a:lstStyle/>
          <a:p>
            <a:r>
              <a:rPr lang="en-US" dirty="0"/>
              <a:t>A motivating example</a:t>
            </a:r>
          </a:p>
        </p:txBody>
      </p:sp>
      <p:sp>
        <p:nvSpPr>
          <p:cNvPr id="3" name="Content Placeholder 2">
            <a:extLst>
              <a:ext uri="{FF2B5EF4-FFF2-40B4-BE49-F238E27FC236}">
                <a16:creationId xmlns:a16="http://schemas.microsoft.com/office/drawing/2014/main" id="{206AC891-AABE-BF51-12DB-B8E0D28480DB}"/>
              </a:ext>
            </a:extLst>
          </p:cNvPr>
          <p:cNvSpPr>
            <a:spLocks noGrp="1"/>
          </p:cNvSpPr>
          <p:nvPr>
            <p:ph idx="1"/>
          </p:nvPr>
        </p:nvSpPr>
        <p:spPr/>
        <p:txBody>
          <a:bodyPr>
            <a:normAutofit/>
          </a:bodyPr>
          <a:lstStyle/>
          <a:p>
            <a:pPr marL="0" indent="0">
              <a:buNone/>
            </a:pPr>
            <a:r>
              <a:rPr lang="en-US" dirty="0"/>
              <a:t>GLP-1 receptor agonists are primarily used to treat type 2 diabetes, and have recently seen more widespread use because they can also help reduce weight. </a:t>
            </a:r>
          </a:p>
          <a:p>
            <a:pPr marL="0" indent="0">
              <a:buNone/>
            </a:pPr>
            <a:r>
              <a:rPr lang="en-US" dirty="0"/>
              <a:t>Although all antidiabetic drugs help reduce the risk of cardiovascular outcomes, it is yet unclear what the effect of GLP-1s is on acute myocardial infarction compared to other antidiabetic drugs.</a:t>
            </a:r>
          </a:p>
        </p:txBody>
      </p:sp>
    </p:spTree>
    <p:extLst>
      <p:ext uri="{BB962C8B-B14F-4D97-AF65-F5344CB8AC3E}">
        <p14:creationId xmlns:p14="http://schemas.microsoft.com/office/powerpoint/2010/main" val="24764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4E110F-9F84-2029-2776-EAE911BB4014}"/>
              </a:ext>
            </a:extLst>
          </p:cNvPr>
          <p:cNvSpPr txBox="1">
            <a:spLocks/>
          </p:cNvSpPr>
          <p:nvPr/>
        </p:nvSpPr>
        <p:spPr>
          <a:xfrm>
            <a:off x="2377791" y="207939"/>
            <a:ext cx="7436418"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rgbClr val="20425A"/>
                </a:solidFill>
                <a:latin typeface="+mj-lt"/>
                <a:ea typeface="+mj-ea"/>
                <a:cs typeface="+mj-cs"/>
              </a:defRPr>
            </a:lvl1pPr>
          </a:lstStyle>
          <a:p>
            <a:r>
              <a:rPr lang="en-US" altLang="zh-CN" dirty="0"/>
              <a:t>Population-level</a:t>
            </a:r>
            <a:r>
              <a:rPr lang="zh-CN" altLang="en-US" dirty="0"/>
              <a:t> </a:t>
            </a:r>
            <a:r>
              <a:rPr lang="en-US" altLang="zh-CN" dirty="0"/>
              <a:t>effect</a:t>
            </a:r>
            <a:r>
              <a:rPr lang="zh-CN" altLang="en-US" dirty="0"/>
              <a:t> </a:t>
            </a:r>
            <a:r>
              <a:rPr lang="en-US" altLang="zh-CN" dirty="0"/>
              <a:t>estimation</a:t>
            </a:r>
            <a:endParaRPr lang="en-US" dirty="0"/>
          </a:p>
        </p:txBody>
      </p:sp>
      <p:sp>
        <p:nvSpPr>
          <p:cNvPr id="5" name="Content Placeholder 2">
            <a:extLst>
              <a:ext uri="{FF2B5EF4-FFF2-40B4-BE49-F238E27FC236}">
                <a16:creationId xmlns:a16="http://schemas.microsoft.com/office/drawing/2014/main" id="{A47C77DE-5EEE-49B0-A8CA-677C6FE22CFB}"/>
              </a:ext>
            </a:extLst>
          </p:cNvPr>
          <p:cNvSpPr txBox="1">
            <a:spLocks/>
          </p:cNvSpPr>
          <p:nvPr/>
        </p:nvSpPr>
        <p:spPr>
          <a:xfrm>
            <a:off x="888583" y="983930"/>
            <a:ext cx="10749129" cy="4906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b="1" u="sng" dirty="0"/>
              <a:t>Question</a:t>
            </a:r>
            <a:r>
              <a:rPr lang="en-US" altLang="zh-CN" dirty="0"/>
              <a:t>:</a:t>
            </a:r>
            <a:r>
              <a:rPr lang="zh-CN" altLang="en-US" dirty="0"/>
              <a:t> </a:t>
            </a:r>
            <a:r>
              <a:rPr lang="en-US" altLang="zh-CN" b="1" dirty="0"/>
              <a:t>Do</a:t>
            </a:r>
            <a:r>
              <a:rPr lang="zh-CN" altLang="en-US" b="1" dirty="0"/>
              <a:t> </a:t>
            </a:r>
            <a:r>
              <a:rPr lang="en-US" altLang="zh-CN" b="1" dirty="0"/>
              <a:t>GLP-1s</a:t>
            </a:r>
            <a:r>
              <a:rPr lang="zh-CN" altLang="en-US" b="1" dirty="0"/>
              <a:t> </a:t>
            </a:r>
            <a:r>
              <a:rPr lang="en-US" altLang="zh-CN" b="1" dirty="0"/>
              <a:t>reduce the risk</a:t>
            </a:r>
            <a:r>
              <a:rPr lang="zh-CN" altLang="en-US" b="1" dirty="0"/>
              <a:t> </a:t>
            </a:r>
            <a:r>
              <a:rPr lang="en-US" altLang="zh-CN" b="1" dirty="0"/>
              <a:t>of</a:t>
            </a:r>
            <a:r>
              <a:rPr lang="zh-CN" altLang="en-US" b="1" dirty="0"/>
              <a:t> </a:t>
            </a:r>
            <a:r>
              <a:rPr lang="en-US" altLang="zh-CN" b="1" dirty="0"/>
              <a:t>acute myocardial infarction more</a:t>
            </a:r>
            <a:r>
              <a:rPr lang="zh-CN" altLang="en-US" b="1" dirty="0"/>
              <a:t> </a:t>
            </a:r>
            <a:r>
              <a:rPr lang="en-US" altLang="zh-CN" b="1" dirty="0"/>
              <a:t>than</a:t>
            </a:r>
            <a:r>
              <a:rPr lang="zh-CN" altLang="en-US" b="1" dirty="0"/>
              <a:t> </a:t>
            </a:r>
            <a:r>
              <a:rPr lang="en-US" altLang="zh-CN" b="1" dirty="0"/>
              <a:t>DPP-4 inhibitors?</a:t>
            </a:r>
            <a:r>
              <a:rPr lang="zh-CN" altLang="en-US" b="1" dirty="0"/>
              <a:t> </a:t>
            </a:r>
            <a:endParaRPr lang="en-US" altLang="zh-CN" b="1" dirty="0"/>
          </a:p>
          <a:p>
            <a:r>
              <a:rPr lang="en-US" altLang="zh-CN" dirty="0"/>
              <a:t>Let’s</a:t>
            </a:r>
            <a:r>
              <a:rPr lang="zh-CN" altLang="en-US" dirty="0"/>
              <a:t> </a:t>
            </a:r>
            <a:r>
              <a:rPr lang="en-US" altLang="zh-CN" dirty="0"/>
              <a:t>unpack</a:t>
            </a:r>
            <a:r>
              <a:rPr lang="zh-CN" altLang="en-US" dirty="0"/>
              <a:t> </a:t>
            </a:r>
            <a:r>
              <a:rPr lang="en-US" altLang="zh-CN" dirty="0"/>
              <a:t>this</a:t>
            </a:r>
            <a:r>
              <a:rPr lang="zh-CN" altLang="en-US" dirty="0"/>
              <a:t> </a:t>
            </a:r>
            <a:r>
              <a:rPr lang="en-US" altLang="zh-CN" dirty="0"/>
              <a:t>question…</a:t>
            </a:r>
            <a:r>
              <a:rPr lang="zh-CN" altLang="en-US" dirty="0"/>
              <a:t> </a:t>
            </a:r>
            <a:endParaRPr lang="en-US" altLang="zh-CN" dirty="0"/>
          </a:p>
          <a:p>
            <a:r>
              <a:rPr lang="en-US" altLang="zh-CN" b="1" dirty="0"/>
              <a:t>Comparison</a:t>
            </a:r>
            <a:r>
              <a:rPr lang="en-US" altLang="zh-CN" dirty="0"/>
              <a:t>:</a:t>
            </a:r>
            <a:r>
              <a:rPr lang="zh-CN" altLang="en-US" dirty="0"/>
              <a:t> </a:t>
            </a:r>
            <a:r>
              <a:rPr lang="en-US" altLang="zh-CN" dirty="0"/>
              <a:t>comparing</a:t>
            </a:r>
            <a:r>
              <a:rPr lang="zh-CN" altLang="en-US" dirty="0"/>
              <a:t> </a:t>
            </a:r>
            <a:r>
              <a:rPr lang="en-US" altLang="zh-CN" dirty="0"/>
              <a:t>risks</a:t>
            </a:r>
            <a:r>
              <a:rPr lang="zh-CN" altLang="en-US" dirty="0"/>
              <a:t> </a:t>
            </a:r>
            <a:r>
              <a:rPr lang="en-US" altLang="zh-CN" dirty="0"/>
              <a:t>of</a:t>
            </a:r>
            <a:r>
              <a:rPr lang="zh-CN" altLang="en-US" dirty="0"/>
              <a:t> </a:t>
            </a:r>
            <a:r>
              <a:rPr lang="en-US" altLang="zh-CN" dirty="0">
                <a:solidFill>
                  <a:schemeClr val="accent1"/>
                </a:solidFill>
              </a:rPr>
              <a:t>[outcome]</a:t>
            </a:r>
            <a:r>
              <a:rPr lang="zh-CN" altLang="en-US" dirty="0">
                <a:solidFill>
                  <a:schemeClr val="accent1"/>
                </a:solidFill>
              </a:rPr>
              <a:t> </a:t>
            </a:r>
            <a:r>
              <a:rPr lang="en-US" altLang="zh-CN" dirty="0"/>
              <a:t>between</a:t>
            </a:r>
            <a:r>
              <a:rPr lang="zh-CN" altLang="en-US" dirty="0"/>
              <a:t> </a:t>
            </a:r>
            <a:r>
              <a:rPr lang="en-US" altLang="zh-CN" dirty="0">
                <a:solidFill>
                  <a:schemeClr val="accent3"/>
                </a:solidFill>
              </a:rPr>
              <a:t>[target]</a:t>
            </a:r>
            <a:r>
              <a:rPr lang="zh-CN" altLang="en-US" dirty="0">
                <a:solidFill>
                  <a:schemeClr val="accent3"/>
                </a:solidFill>
              </a:rPr>
              <a:t> </a:t>
            </a:r>
            <a:r>
              <a:rPr lang="en-US" altLang="zh-CN" dirty="0"/>
              <a:t>and</a:t>
            </a:r>
            <a:r>
              <a:rPr lang="zh-CN" altLang="en-US" dirty="0"/>
              <a:t> </a:t>
            </a:r>
            <a:r>
              <a:rPr lang="en-US" altLang="zh-CN" dirty="0">
                <a:solidFill>
                  <a:srgbClr val="7030A0"/>
                </a:solidFill>
              </a:rPr>
              <a:t>[comparator]</a:t>
            </a:r>
            <a:r>
              <a:rPr lang="zh-CN" altLang="en-US" dirty="0">
                <a:solidFill>
                  <a:srgbClr val="7030A0"/>
                </a:solidFill>
              </a:rPr>
              <a:t> </a:t>
            </a:r>
            <a:r>
              <a:rPr lang="en-US" altLang="zh-CN" dirty="0">
                <a:solidFill>
                  <a:srgbClr val="185872"/>
                </a:solidFill>
              </a:rPr>
              <a:t>during</a:t>
            </a:r>
            <a:r>
              <a:rPr lang="zh-CN" altLang="en-US" dirty="0">
                <a:solidFill>
                  <a:srgbClr val="185872"/>
                </a:solidFill>
              </a:rPr>
              <a:t> </a:t>
            </a:r>
            <a:r>
              <a:rPr lang="en-US" altLang="zh-CN" dirty="0">
                <a:solidFill>
                  <a:srgbClr val="185872"/>
                </a:solidFill>
              </a:rPr>
              <a:t>a</a:t>
            </a:r>
            <a:r>
              <a:rPr lang="zh-CN" altLang="en-US" dirty="0">
                <a:solidFill>
                  <a:srgbClr val="185872"/>
                </a:solidFill>
              </a:rPr>
              <a:t> </a:t>
            </a:r>
            <a:r>
              <a:rPr lang="en-US" altLang="zh-CN" dirty="0">
                <a:solidFill>
                  <a:schemeClr val="accent6"/>
                </a:solidFill>
              </a:rPr>
              <a:t>[time</a:t>
            </a:r>
            <a:r>
              <a:rPr lang="zh-CN" altLang="en-US" dirty="0">
                <a:solidFill>
                  <a:schemeClr val="accent6"/>
                </a:solidFill>
              </a:rPr>
              <a:t> </a:t>
            </a:r>
            <a:r>
              <a:rPr lang="en-US" altLang="zh-CN" dirty="0">
                <a:solidFill>
                  <a:schemeClr val="accent6"/>
                </a:solidFill>
              </a:rPr>
              <a:t>at</a:t>
            </a:r>
            <a:r>
              <a:rPr lang="zh-CN" altLang="en-US" dirty="0">
                <a:solidFill>
                  <a:schemeClr val="accent6"/>
                </a:solidFill>
              </a:rPr>
              <a:t> </a:t>
            </a:r>
            <a:r>
              <a:rPr lang="en-US" altLang="zh-CN" dirty="0">
                <a:solidFill>
                  <a:schemeClr val="accent6"/>
                </a:solidFill>
              </a:rPr>
              <a:t>risk]</a:t>
            </a:r>
          </a:p>
          <a:p>
            <a:r>
              <a:rPr lang="en-US" altLang="zh-CN" sz="2200" dirty="0">
                <a:solidFill>
                  <a:schemeClr val="accent3"/>
                </a:solidFill>
              </a:rPr>
              <a:t>T</a:t>
            </a:r>
            <a:r>
              <a:rPr lang="zh-CN" altLang="en-US" sz="2200" dirty="0">
                <a:solidFill>
                  <a:schemeClr val="accent3"/>
                </a:solidFill>
              </a:rPr>
              <a:t> </a:t>
            </a:r>
            <a:r>
              <a:rPr lang="en-US" altLang="zh-CN" sz="2200" dirty="0">
                <a:solidFill>
                  <a:schemeClr val="accent3"/>
                </a:solidFill>
              </a:rPr>
              <a:t>(target</a:t>
            </a:r>
            <a:r>
              <a:rPr lang="zh-CN" altLang="en-US" sz="2200" dirty="0">
                <a:solidFill>
                  <a:schemeClr val="accent3"/>
                </a:solidFill>
              </a:rPr>
              <a:t> </a:t>
            </a:r>
            <a:r>
              <a:rPr lang="en-US" altLang="zh-CN" sz="2200" dirty="0">
                <a:solidFill>
                  <a:schemeClr val="accent3"/>
                </a:solidFill>
              </a:rPr>
              <a:t>exposure):</a:t>
            </a:r>
            <a:r>
              <a:rPr lang="zh-CN" altLang="en-US" sz="2200" dirty="0">
                <a:solidFill>
                  <a:schemeClr val="accent3"/>
                </a:solidFill>
              </a:rPr>
              <a:t> </a:t>
            </a:r>
            <a:r>
              <a:rPr lang="en-US" altLang="zh-CN" sz="2200" dirty="0"/>
              <a:t>GLP-1</a:t>
            </a:r>
          </a:p>
          <a:p>
            <a:r>
              <a:rPr lang="en-US" altLang="zh-CN" sz="2200" dirty="0">
                <a:solidFill>
                  <a:srgbClr val="7030A0"/>
                </a:solidFill>
              </a:rPr>
              <a:t>C</a:t>
            </a:r>
            <a:r>
              <a:rPr lang="zh-CN" altLang="en-US" sz="2200" dirty="0">
                <a:solidFill>
                  <a:srgbClr val="7030A0"/>
                </a:solidFill>
              </a:rPr>
              <a:t> </a:t>
            </a:r>
            <a:r>
              <a:rPr lang="en-US" altLang="zh-CN" sz="2200" dirty="0">
                <a:solidFill>
                  <a:srgbClr val="7030A0"/>
                </a:solidFill>
              </a:rPr>
              <a:t>(comparator</a:t>
            </a:r>
            <a:r>
              <a:rPr lang="zh-CN" altLang="en-US" sz="2200" dirty="0">
                <a:solidFill>
                  <a:srgbClr val="7030A0"/>
                </a:solidFill>
              </a:rPr>
              <a:t> </a:t>
            </a:r>
            <a:r>
              <a:rPr lang="en-US" altLang="zh-CN" sz="2200" dirty="0">
                <a:solidFill>
                  <a:srgbClr val="7030A0"/>
                </a:solidFill>
              </a:rPr>
              <a:t>exposure):</a:t>
            </a:r>
            <a:r>
              <a:rPr lang="zh-CN" altLang="en-US" sz="2200" dirty="0">
                <a:solidFill>
                  <a:srgbClr val="7030A0"/>
                </a:solidFill>
              </a:rPr>
              <a:t> </a:t>
            </a:r>
            <a:r>
              <a:rPr lang="en-US" altLang="zh-CN" sz="2200" dirty="0"/>
              <a:t>DPP-4 inhibitors</a:t>
            </a:r>
          </a:p>
          <a:p>
            <a:r>
              <a:rPr lang="en-US" altLang="zh-CN" sz="2200" dirty="0">
                <a:solidFill>
                  <a:schemeClr val="accent1"/>
                </a:solidFill>
              </a:rPr>
              <a:t>O</a:t>
            </a:r>
            <a:r>
              <a:rPr lang="zh-CN" altLang="en-US" sz="2200" dirty="0">
                <a:solidFill>
                  <a:schemeClr val="accent1"/>
                </a:solidFill>
              </a:rPr>
              <a:t> </a:t>
            </a:r>
            <a:r>
              <a:rPr lang="en-US" altLang="zh-CN" sz="2200" dirty="0">
                <a:solidFill>
                  <a:schemeClr val="accent1"/>
                </a:solidFill>
              </a:rPr>
              <a:t>(outcome):</a:t>
            </a:r>
            <a:r>
              <a:rPr lang="zh-CN" altLang="en-US" sz="2200" dirty="0">
                <a:solidFill>
                  <a:schemeClr val="accent1"/>
                </a:solidFill>
              </a:rPr>
              <a:t> </a:t>
            </a:r>
            <a:r>
              <a:rPr lang="en-US" altLang="zh-CN" sz="2200" dirty="0"/>
              <a:t>acute myocardial infarction (AMI)</a:t>
            </a:r>
          </a:p>
          <a:p>
            <a:r>
              <a:rPr lang="en-US" altLang="zh-CN" sz="2200" dirty="0">
                <a:solidFill>
                  <a:schemeClr val="accent6"/>
                </a:solidFill>
              </a:rPr>
              <a:t>TAR</a:t>
            </a:r>
            <a:r>
              <a:rPr lang="zh-CN" altLang="en-US" sz="2200" dirty="0">
                <a:solidFill>
                  <a:schemeClr val="accent6"/>
                </a:solidFill>
              </a:rPr>
              <a:t> </a:t>
            </a:r>
            <a:r>
              <a:rPr lang="en-US" altLang="zh-CN" sz="2200" dirty="0">
                <a:solidFill>
                  <a:schemeClr val="accent6"/>
                </a:solidFill>
              </a:rPr>
              <a:t>(time</a:t>
            </a:r>
            <a:r>
              <a:rPr lang="zh-CN" altLang="en-US" sz="2200" dirty="0">
                <a:solidFill>
                  <a:schemeClr val="accent6"/>
                </a:solidFill>
              </a:rPr>
              <a:t> </a:t>
            </a:r>
            <a:r>
              <a:rPr lang="en-US" altLang="zh-CN" sz="2200" dirty="0">
                <a:solidFill>
                  <a:schemeClr val="accent6"/>
                </a:solidFill>
              </a:rPr>
              <a:t>at</a:t>
            </a:r>
            <a:r>
              <a:rPr lang="zh-CN" altLang="en-US" sz="2200" dirty="0">
                <a:solidFill>
                  <a:schemeClr val="accent6"/>
                </a:solidFill>
              </a:rPr>
              <a:t> </a:t>
            </a:r>
            <a:r>
              <a:rPr lang="en-US" altLang="zh-CN" sz="2200" dirty="0">
                <a:solidFill>
                  <a:schemeClr val="accent6"/>
                </a:solidFill>
              </a:rPr>
              <a:t>risk):</a:t>
            </a:r>
            <a:r>
              <a:rPr lang="zh-CN" altLang="en-US" sz="2200" dirty="0">
                <a:solidFill>
                  <a:schemeClr val="accent6"/>
                </a:solidFill>
              </a:rPr>
              <a:t> </a:t>
            </a:r>
            <a:endParaRPr lang="en-US" altLang="zh-CN" sz="2200" dirty="0">
              <a:solidFill>
                <a:schemeClr val="accent6"/>
              </a:solidFill>
            </a:endParaRPr>
          </a:p>
          <a:p>
            <a:pPr lvl="1"/>
            <a:r>
              <a:rPr lang="en-US" altLang="zh-CN" sz="2000" dirty="0">
                <a:solidFill>
                  <a:srgbClr val="185872"/>
                </a:solidFill>
              </a:rPr>
              <a:t>“on-treatment”: risk</a:t>
            </a:r>
            <a:r>
              <a:rPr lang="zh-CN" altLang="en-US" sz="2000" dirty="0">
                <a:solidFill>
                  <a:srgbClr val="185872"/>
                </a:solidFill>
              </a:rPr>
              <a:t> </a:t>
            </a:r>
            <a:r>
              <a:rPr lang="en-US" altLang="zh-CN" sz="2000" dirty="0">
                <a:solidFill>
                  <a:srgbClr val="185872"/>
                </a:solidFill>
              </a:rPr>
              <a:t>window</a:t>
            </a:r>
            <a:r>
              <a:rPr lang="zh-CN" altLang="en-US" sz="2000" dirty="0">
                <a:solidFill>
                  <a:srgbClr val="185872"/>
                </a:solidFill>
              </a:rPr>
              <a:t> </a:t>
            </a:r>
            <a:r>
              <a:rPr lang="en-US" altLang="zh-CN" sz="2000" dirty="0">
                <a:solidFill>
                  <a:srgbClr val="185872"/>
                </a:solidFill>
              </a:rPr>
              <a:t>ends</a:t>
            </a:r>
            <a:r>
              <a:rPr lang="zh-CN" altLang="en-US" sz="2000" dirty="0">
                <a:solidFill>
                  <a:srgbClr val="185872"/>
                </a:solidFill>
              </a:rPr>
              <a:t> </a:t>
            </a:r>
            <a:r>
              <a:rPr lang="en-US" altLang="zh-CN" sz="2000" dirty="0">
                <a:solidFill>
                  <a:srgbClr val="185872"/>
                </a:solidFill>
              </a:rPr>
              <a:t>at</a:t>
            </a:r>
            <a:r>
              <a:rPr lang="zh-CN" altLang="en-US" sz="2000" dirty="0">
                <a:solidFill>
                  <a:srgbClr val="185872"/>
                </a:solidFill>
              </a:rPr>
              <a:t> </a:t>
            </a:r>
            <a:r>
              <a:rPr lang="en-US" altLang="zh-CN" sz="2000" dirty="0">
                <a:solidFill>
                  <a:srgbClr val="185872"/>
                </a:solidFill>
              </a:rPr>
              <a:t>treatment</a:t>
            </a:r>
            <a:r>
              <a:rPr lang="zh-CN" altLang="en-US" sz="2000" dirty="0">
                <a:solidFill>
                  <a:srgbClr val="185872"/>
                </a:solidFill>
              </a:rPr>
              <a:t> </a:t>
            </a:r>
            <a:r>
              <a:rPr lang="en-US" altLang="zh-CN" sz="2000" dirty="0">
                <a:solidFill>
                  <a:srgbClr val="185872"/>
                </a:solidFill>
              </a:rPr>
              <a:t>discontinuation</a:t>
            </a:r>
          </a:p>
          <a:p>
            <a:pPr lvl="1"/>
            <a:r>
              <a:rPr lang="en-US" altLang="zh-CN" sz="2000" dirty="0">
                <a:solidFill>
                  <a:srgbClr val="185872"/>
                </a:solidFill>
              </a:rPr>
              <a:t>“intent-to-treat”: risk</a:t>
            </a:r>
            <a:r>
              <a:rPr lang="zh-CN" altLang="en-US" sz="2000" dirty="0">
                <a:solidFill>
                  <a:srgbClr val="185872"/>
                </a:solidFill>
              </a:rPr>
              <a:t> </a:t>
            </a:r>
            <a:r>
              <a:rPr lang="en-US" altLang="zh-CN" sz="2000" dirty="0">
                <a:solidFill>
                  <a:srgbClr val="185872"/>
                </a:solidFill>
              </a:rPr>
              <a:t>window</a:t>
            </a:r>
            <a:r>
              <a:rPr lang="zh-CN" altLang="en-US" sz="2000" dirty="0">
                <a:solidFill>
                  <a:srgbClr val="185872"/>
                </a:solidFill>
              </a:rPr>
              <a:t> </a:t>
            </a:r>
            <a:r>
              <a:rPr lang="en-US" altLang="zh-CN" sz="2000" dirty="0">
                <a:solidFill>
                  <a:srgbClr val="185872"/>
                </a:solidFill>
              </a:rPr>
              <a:t>ends</a:t>
            </a:r>
            <a:r>
              <a:rPr lang="zh-CN" altLang="en-US" sz="2000" dirty="0">
                <a:solidFill>
                  <a:srgbClr val="185872"/>
                </a:solidFill>
              </a:rPr>
              <a:t> </a:t>
            </a:r>
            <a:r>
              <a:rPr lang="en-US" altLang="zh-CN" sz="2000" dirty="0">
                <a:solidFill>
                  <a:srgbClr val="185872"/>
                </a:solidFill>
              </a:rPr>
              <a:t>at</a:t>
            </a:r>
            <a:r>
              <a:rPr lang="zh-CN" altLang="en-US" sz="2000" dirty="0">
                <a:solidFill>
                  <a:srgbClr val="185872"/>
                </a:solidFill>
              </a:rPr>
              <a:t> </a:t>
            </a:r>
            <a:r>
              <a:rPr lang="en-US" altLang="zh-CN" sz="2000" dirty="0">
                <a:solidFill>
                  <a:srgbClr val="185872"/>
                </a:solidFill>
              </a:rPr>
              <a:t>the end of observation</a:t>
            </a:r>
            <a:endParaRPr lang="en-US" sz="2000" dirty="0">
              <a:solidFill>
                <a:srgbClr val="185872"/>
              </a:solidFill>
            </a:endParaRPr>
          </a:p>
        </p:txBody>
      </p:sp>
      <p:sp>
        <p:nvSpPr>
          <p:cNvPr id="6" name="TextBox 5">
            <a:extLst>
              <a:ext uri="{FF2B5EF4-FFF2-40B4-BE49-F238E27FC236}">
                <a16:creationId xmlns:a16="http://schemas.microsoft.com/office/drawing/2014/main" id="{6B4D576E-9A19-3420-DABD-9707C33B5F8C}"/>
              </a:ext>
            </a:extLst>
          </p:cNvPr>
          <p:cNvSpPr txBox="1"/>
          <p:nvPr/>
        </p:nvSpPr>
        <p:spPr>
          <a:xfrm>
            <a:off x="1261461" y="5718537"/>
            <a:ext cx="10326676" cy="523220"/>
          </a:xfrm>
          <a:prstGeom prst="rect">
            <a:avLst/>
          </a:prstGeom>
          <a:noFill/>
        </p:spPr>
        <p:txBody>
          <a:bodyPr wrap="square" rtlCol="0">
            <a:spAutoFit/>
          </a:bodyPr>
          <a:lstStyle/>
          <a:p>
            <a:r>
              <a:rPr lang="en-US" altLang="zh-CN" sz="2800" b="1" dirty="0"/>
              <a:t>Task:</a:t>
            </a:r>
            <a:r>
              <a:rPr lang="zh-CN" altLang="en-US" sz="2800" b="1" dirty="0"/>
              <a:t> </a:t>
            </a:r>
            <a:r>
              <a:rPr lang="en-US" altLang="zh-CN" sz="2800" b="1" dirty="0"/>
              <a:t>extracting</a:t>
            </a:r>
            <a:r>
              <a:rPr lang="zh-CN" altLang="en-US" sz="2800" b="1" dirty="0"/>
              <a:t> </a:t>
            </a:r>
            <a:r>
              <a:rPr lang="en-US" altLang="zh-CN" sz="2800" b="1" u="sng" dirty="0"/>
              <a:t>causal</a:t>
            </a:r>
            <a:r>
              <a:rPr lang="zh-CN" altLang="en-US" sz="2800" b="1" u="sng" dirty="0"/>
              <a:t> </a:t>
            </a:r>
            <a:r>
              <a:rPr lang="en-US" altLang="zh-CN" sz="2800" b="1" u="sng" dirty="0"/>
              <a:t>effect</a:t>
            </a:r>
            <a:r>
              <a:rPr lang="zh-CN" altLang="en-US" sz="2800" b="1" u="sng" dirty="0"/>
              <a:t> </a:t>
            </a:r>
            <a:r>
              <a:rPr lang="en-US" altLang="zh-CN" sz="2800" b="1" dirty="0"/>
              <a:t>estimates</a:t>
            </a:r>
            <a:r>
              <a:rPr lang="zh-CN" altLang="en-US" sz="2800" b="1" dirty="0"/>
              <a:t> </a:t>
            </a:r>
            <a:r>
              <a:rPr lang="en-US" altLang="zh-CN" sz="2800" b="1" dirty="0"/>
              <a:t>from</a:t>
            </a:r>
            <a:r>
              <a:rPr lang="zh-CN" altLang="en-US" sz="2800" b="1" dirty="0"/>
              <a:t> </a:t>
            </a:r>
            <a:r>
              <a:rPr lang="en-US" altLang="zh-CN" sz="2800" b="1" dirty="0"/>
              <a:t>observational</a:t>
            </a:r>
            <a:r>
              <a:rPr lang="zh-CN" altLang="en-US" sz="2800" b="1" dirty="0"/>
              <a:t> </a:t>
            </a:r>
            <a:r>
              <a:rPr lang="en-US" altLang="zh-CN" sz="2800" b="1" dirty="0"/>
              <a:t>data</a:t>
            </a:r>
            <a:endParaRPr lang="en-US" sz="2800" b="1" dirty="0"/>
          </a:p>
        </p:txBody>
      </p:sp>
      <p:sp>
        <p:nvSpPr>
          <p:cNvPr id="7" name="Rectangle 6">
            <a:extLst>
              <a:ext uri="{FF2B5EF4-FFF2-40B4-BE49-F238E27FC236}">
                <a16:creationId xmlns:a16="http://schemas.microsoft.com/office/drawing/2014/main" id="{B655323A-0A51-59DB-860C-6D8971A31080}"/>
              </a:ext>
            </a:extLst>
          </p:cNvPr>
          <p:cNvSpPr/>
          <p:nvPr/>
        </p:nvSpPr>
        <p:spPr>
          <a:xfrm>
            <a:off x="1261461" y="5695364"/>
            <a:ext cx="9669077" cy="56956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 name="Slide Number Placeholder 1">
            <a:extLst>
              <a:ext uri="{FF2B5EF4-FFF2-40B4-BE49-F238E27FC236}">
                <a16:creationId xmlns:a16="http://schemas.microsoft.com/office/drawing/2014/main" id="{DE5C9E7A-A059-460F-EC35-B86A9063AC35}"/>
              </a:ext>
            </a:extLst>
          </p:cNvPr>
          <p:cNvSpPr>
            <a:spLocks noGrp="1"/>
          </p:cNvSpPr>
          <p:nvPr>
            <p:ph type="sldNum" sz="quarter" idx="4"/>
          </p:nvPr>
        </p:nvSpPr>
        <p:spPr/>
        <p:txBody>
          <a:bodyPr/>
          <a:lstStyle/>
          <a:p>
            <a:fld id="{444583ED-F364-40B3-B25B-483B5033DFA3}" type="slidenum">
              <a:rPr lang="en-US" smtClean="0"/>
              <a:pPr/>
              <a:t>4</a:t>
            </a:fld>
            <a:endParaRPr lang="en-US"/>
          </a:p>
        </p:txBody>
      </p:sp>
    </p:spTree>
    <p:extLst>
      <p:ext uri="{BB962C8B-B14F-4D97-AF65-F5344CB8AC3E}">
        <p14:creationId xmlns:p14="http://schemas.microsoft.com/office/powerpoint/2010/main" val="24951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122AA3-DCEB-6446-7B9C-EE101B0BD9E0}"/>
              </a:ext>
            </a:extLst>
          </p:cNvPr>
          <p:cNvSpPr txBox="1">
            <a:spLocks/>
          </p:cNvSpPr>
          <p:nvPr/>
        </p:nvSpPr>
        <p:spPr>
          <a:xfrm>
            <a:off x="1357417" y="208375"/>
            <a:ext cx="10369950" cy="838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000" kern="1200">
                <a:solidFill>
                  <a:srgbClr val="20425A"/>
                </a:solidFill>
                <a:latin typeface="+mj-lt"/>
                <a:ea typeface="+mj-ea"/>
                <a:cs typeface="+mj-cs"/>
              </a:defRPr>
            </a:lvl1pPr>
          </a:lstStyle>
          <a:p>
            <a:r>
              <a:rPr lang="en-US" altLang="zh-CN"/>
              <a:t>Causal</a:t>
            </a:r>
            <a:r>
              <a:rPr lang="zh-CN" altLang="en-US"/>
              <a:t> </a:t>
            </a:r>
            <a:r>
              <a:rPr lang="en-US" altLang="zh-CN"/>
              <a:t>effect</a:t>
            </a:r>
            <a:r>
              <a:rPr lang="zh-CN" altLang="en-US"/>
              <a:t> </a:t>
            </a:r>
            <a:r>
              <a:rPr lang="en-US" altLang="zh-CN"/>
              <a:t>estimation:</a:t>
            </a:r>
            <a:r>
              <a:rPr lang="zh-CN" altLang="en-US"/>
              <a:t> </a:t>
            </a:r>
            <a:r>
              <a:rPr lang="en-US" altLang="zh-CN"/>
              <a:t>counterfactual</a:t>
            </a:r>
            <a:r>
              <a:rPr lang="zh-CN" altLang="en-US"/>
              <a:t> </a:t>
            </a:r>
            <a:r>
              <a:rPr lang="en-US" altLang="zh-CN"/>
              <a:t>reasoning</a:t>
            </a:r>
            <a:endParaRPr lang="en-US"/>
          </a:p>
        </p:txBody>
      </p:sp>
      <p:pic>
        <p:nvPicPr>
          <p:cNvPr id="5" name="Content Placeholder 89" descr="A cartoon of a clock&#10;&#10;Description automatically generated">
            <a:extLst>
              <a:ext uri="{FF2B5EF4-FFF2-40B4-BE49-F238E27FC236}">
                <a16:creationId xmlns:a16="http://schemas.microsoft.com/office/drawing/2014/main" id="{B1D114BA-555C-51D5-DF26-B684383D5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497" y="1483270"/>
            <a:ext cx="551980" cy="994886"/>
          </a:xfrm>
          <a:prstGeom prst="rect">
            <a:avLst/>
          </a:prstGeom>
        </p:spPr>
      </p:pic>
      <p:cxnSp>
        <p:nvCxnSpPr>
          <p:cNvPr id="6" name="Straight Arrow Connector 5">
            <a:extLst>
              <a:ext uri="{FF2B5EF4-FFF2-40B4-BE49-F238E27FC236}">
                <a16:creationId xmlns:a16="http://schemas.microsoft.com/office/drawing/2014/main" id="{A59CE6FD-D93F-CB60-F5CF-443606615AF9}"/>
              </a:ext>
            </a:extLst>
          </p:cNvPr>
          <p:cNvCxnSpPr>
            <a:stCxn id="15" idx="3"/>
          </p:cNvCxnSpPr>
          <p:nvPr/>
        </p:nvCxnSpPr>
        <p:spPr>
          <a:xfrm>
            <a:off x="2041884" y="2028538"/>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 name="Straight Arrow Connector 6">
            <a:extLst>
              <a:ext uri="{FF2B5EF4-FFF2-40B4-BE49-F238E27FC236}">
                <a16:creationId xmlns:a16="http://schemas.microsoft.com/office/drawing/2014/main" id="{560D960F-A233-0ABC-25A8-E1AC8E04D815}"/>
              </a:ext>
            </a:extLst>
          </p:cNvPr>
          <p:cNvCxnSpPr/>
          <p:nvPr/>
        </p:nvCxnSpPr>
        <p:spPr>
          <a:xfrm flipV="1">
            <a:off x="5004158" y="1390363"/>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 name="Straight Arrow Connector 7">
            <a:extLst>
              <a:ext uri="{FF2B5EF4-FFF2-40B4-BE49-F238E27FC236}">
                <a16:creationId xmlns:a16="http://schemas.microsoft.com/office/drawing/2014/main" id="{DDDE60D3-E0B0-CF01-2093-D12216E1A6DC}"/>
              </a:ext>
            </a:extLst>
          </p:cNvPr>
          <p:cNvCxnSpPr/>
          <p:nvPr/>
        </p:nvCxnSpPr>
        <p:spPr>
          <a:xfrm>
            <a:off x="5004158" y="2028539"/>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Oval 8">
            <a:extLst>
              <a:ext uri="{FF2B5EF4-FFF2-40B4-BE49-F238E27FC236}">
                <a16:creationId xmlns:a16="http://schemas.microsoft.com/office/drawing/2014/main" id="{F9715C7C-991B-36E5-3FE0-D2FC324361D2}"/>
              </a:ext>
            </a:extLst>
          </p:cNvPr>
          <p:cNvSpPr/>
          <p:nvPr/>
        </p:nvSpPr>
        <p:spPr>
          <a:xfrm>
            <a:off x="5146271" y="1459762"/>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E5FB62-7389-1ADE-C8A2-634D9485973D}"/>
              </a:ext>
            </a:extLst>
          </p:cNvPr>
          <p:cNvSpPr/>
          <p:nvPr/>
        </p:nvSpPr>
        <p:spPr>
          <a:xfrm>
            <a:off x="5142652" y="2491187"/>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C69AF37-D19D-DE88-DE41-94258CF9BE85}"/>
              </a:ext>
            </a:extLst>
          </p:cNvPr>
          <p:cNvCxnSpPr/>
          <p:nvPr/>
        </p:nvCxnSpPr>
        <p:spPr>
          <a:xfrm>
            <a:off x="5689959" y="1379314"/>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 name="Straight Arrow Connector 11">
            <a:extLst>
              <a:ext uri="{FF2B5EF4-FFF2-40B4-BE49-F238E27FC236}">
                <a16:creationId xmlns:a16="http://schemas.microsoft.com/office/drawing/2014/main" id="{40CC15BB-4D39-7C3C-3303-E96829147BA9}"/>
              </a:ext>
            </a:extLst>
          </p:cNvPr>
          <p:cNvCxnSpPr/>
          <p:nvPr/>
        </p:nvCxnSpPr>
        <p:spPr>
          <a:xfrm>
            <a:off x="5613759" y="2664808"/>
            <a:ext cx="2962275"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3" name="Picture 12">
            <a:extLst>
              <a:ext uri="{FF2B5EF4-FFF2-40B4-BE49-F238E27FC236}">
                <a16:creationId xmlns:a16="http://schemas.microsoft.com/office/drawing/2014/main" id="{B8322195-2EE2-E82F-7B41-94B9C3BB18E0}"/>
              </a:ext>
            </a:extLst>
          </p:cNvPr>
          <p:cNvPicPr>
            <a:picLocks noChangeAspect="1"/>
          </p:cNvPicPr>
          <p:nvPr/>
        </p:nvPicPr>
        <p:blipFill>
          <a:blip r:embed="rId3"/>
          <a:stretch>
            <a:fillRect/>
          </a:stretch>
        </p:blipFill>
        <p:spPr>
          <a:xfrm>
            <a:off x="8979200" y="1258956"/>
            <a:ext cx="326517" cy="319419"/>
          </a:xfrm>
          <a:prstGeom prst="rect">
            <a:avLst/>
          </a:prstGeom>
        </p:spPr>
      </p:pic>
      <p:pic>
        <p:nvPicPr>
          <p:cNvPr id="14" name="Picture 13">
            <a:extLst>
              <a:ext uri="{FF2B5EF4-FFF2-40B4-BE49-F238E27FC236}">
                <a16:creationId xmlns:a16="http://schemas.microsoft.com/office/drawing/2014/main" id="{6E03FBA5-C0E4-46F4-B02D-B245ACC11CAF}"/>
              </a:ext>
            </a:extLst>
          </p:cNvPr>
          <p:cNvPicPr>
            <a:picLocks noChangeAspect="1"/>
          </p:cNvPicPr>
          <p:nvPr/>
        </p:nvPicPr>
        <p:blipFill>
          <a:blip r:embed="rId4"/>
          <a:stretch>
            <a:fillRect/>
          </a:stretch>
        </p:blipFill>
        <p:spPr>
          <a:xfrm>
            <a:off x="8943633" y="2527410"/>
            <a:ext cx="318401" cy="318401"/>
          </a:xfrm>
          <a:prstGeom prst="rect">
            <a:avLst/>
          </a:prstGeom>
        </p:spPr>
      </p:pic>
      <p:pic>
        <p:nvPicPr>
          <p:cNvPr id="15" name="Picture 14">
            <a:extLst>
              <a:ext uri="{FF2B5EF4-FFF2-40B4-BE49-F238E27FC236}">
                <a16:creationId xmlns:a16="http://schemas.microsoft.com/office/drawing/2014/main" id="{514767D4-2678-64FC-21A6-6142BF54BBD2}"/>
              </a:ext>
            </a:extLst>
          </p:cNvPr>
          <p:cNvPicPr>
            <a:picLocks noChangeAspect="1"/>
          </p:cNvPicPr>
          <p:nvPr/>
        </p:nvPicPr>
        <p:blipFill>
          <a:blip r:embed="rId5"/>
          <a:stretch>
            <a:fillRect/>
          </a:stretch>
        </p:blipFill>
        <p:spPr>
          <a:xfrm>
            <a:off x="1575159" y="1695163"/>
            <a:ext cx="466725" cy="666750"/>
          </a:xfrm>
          <a:prstGeom prst="rect">
            <a:avLst/>
          </a:prstGeom>
        </p:spPr>
      </p:pic>
      <p:cxnSp>
        <p:nvCxnSpPr>
          <p:cNvPr id="16" name="Straight Arrow Connector 15">
            <a:extLst>
              <a:ext uri="{FF2B5EF4-FFF2-40B4-BE49-F238E27FC236}">
                <a16:creationId xmlns:a16="http://schemas.microsoft.com/office/drawing/2014/main" id="{20C2B008-21E5-0148-6082-BC4688ACC202}"/>
              </a:ext>
            </a:extLst>
          </p:cNvPr>
          <p:cNvCxnSpPr/>
          <p:nvPr/>
        </p:nvCxnSpPr>
        <p:spPr>
          <a:xfrm>
            <a:off x="2018072" y="3767595"/>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Straight Arrow Connector 16">
            <a:extLst>
              <a:ext uri="{FF2B5EF4-FFF2-40B4-BE49-F238E27FC236}">
                <a16:creationId xmlns:a16="http://schemas.microsoft.com/office/drawing/2014/main" id="{D96F6977-D2E9-A917-FE54-A657B0B17E49}"/>
              </a:ext>
            </a:extLst>
          </p:cNvPr>
          <p:cNvCxnSpPr/>
          <p:nvPr/>
        </p:nvCxnSpPr>
        <p:spPr>
          <a:xfrm flipV="1">
            <a:off x="4980346" y="3129420"/>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8" name="Straight Arrow Connector 17">
            <a:extLst>
              <a:ext uri="{FF2B5EF4-FFF2-40B4-BE49-F238E27FC236}">
                <a16:creationId xmlns:a16="http://schemas.microsoft.com/office/drawing/2014/main" id="{AC2F4DF0-B781-253D-3CCF-54803F1D90F3}"/>
              </a:ext>
            </a:extLst>
          </p:cNvPr>
          <p:cNvCxnSpPr/>
          <p:nvPr/>
        </p:nvCxnSpPr>
        <p:spPr>
          <a:xfrm>
            <a:off x="4980346" y="3767596"/>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9" name="Oval 18">
            <a:extLst>
              <a:ext uri="{FF2B5EF4-FFF2-40B4-BE49-F238E27FC236}">
                <a16:creationId xmlns:a16="http://schemas.microsoft.com/office/drawing/2014/main" id="{2D3D9D6A-77BA-F0A2-2ACB-E87A24B44CD3}"/>
              </a:ext>
            </a:extLst>
          </p:cNvPr>
          <p:cNvSpPr/>
          <p:nvPr/>
        </p:nvSpPr>
        <p:spPr>
          <a:xfrm>
            <a:off x="5122459" y="319881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052E709-90B8-D1BB-8A37-E7375FB88B4B}"/>
              </a:ext>
            </a:extLst>
          </p:cNvPr>
          <p:cNvSpPr/>
          <p:nvPr/>
        </p:nvSpPr>
        <p:spPr>
          <a:xfrm>
            <a:off x="5118840" y="4230244"/>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AE0EDBC-8805-83DE-75FC-2980A3FD8C65}"/>
              </a:ext>
            </a:extLst>
          </p:cNvPr>
          <p:cNvCxnSpPr/>
          <p:nvPr/>
        </p:nvCxnSpPr>
        <p:spPr>
          <a:xfrm>
            <a:off x="5666147" y="3118371"/>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a:extLst>
              <a:ext uri="{FF2B5EF4-FFF2-40B4-BE49-F238E27FC236}">
                <a16:creationId xmlns:a16="http://schemas.microsoft.com/office/drawing/2014/main" id="{27C999AC-CB91-AD33-6039-0A976912BA9D}"/>
              </a:ext>
            </a:extLst>
          </p:cNvPr>
          <p:cNvCxnSpPr/>
          <p:nvPr/>
        </p:nvCxnSpPr>
        <p:spPr>
          <a:xfrm>
            <a:off x="5589947" y="4403865"/>
            <a:ext cx="2962275"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23" name="Picture 22">
            <a:extLst>
              <a:ext uri="{FF2B5EF4-FFF2-40B4-BE49-F238E27FC236}">
                <a16:creationId xmlns:a16="http://schemas.microsoft.com/office/drawing/2014/main" id="{DC3795F8-C50F-7840-0A13-214FDE54DDBD}"/>
              </a:ext>
            </a:extLst>
          </p:cNvPr>
          <p:cNvPicPr>
            <a:picLocks noChangeAspect="1"/>
          </p:cNvPicPr>
          <p:nvPr/>
        </p:nvPicPr>
        <p:blipFill>
          <a:blip r:embed="rId3"/>
          <a:stretch>
            <a:fillRect/>
          </a:stretch>
        </p:blipFill>
        <p:spPr>
          <a:xfrm>
            <a:off x="8939319" y="2945138"/>
            <a:ext cx="326517" cy="319419"/>
          </a:xfrm>
          <a:prstGeom prst="rect">
            <a:avLst/>
          </a:prstGeom>
        </p:spPr>
      </p:pic>
      <p:pic>
        <p:nvPicPr>
          <p:cNvPr id="24" name="Picture 23">
            <a:extLst>
              <a:ext uri="{FF2B5EF4-FFF2-40B4-BE49-F238E27FC236}">
                <a16:creationId xmlns:a16="http://schemas.microsoft.com/office/drawing/2014/main" id="{22FD5921-1034-73C9-A303-F04E0BB292CB}"/>
              </a:ext>
            </a:extLst>
          </p:cNvPr>
          <p:cNvPicPr>
            <a:picLocks noChangeAspect="1"/>
          </p:cNvPicPr>
          <p:nvPr/>
        </p:nvPicPr>
        <p:blipFill>
          <a:blip r:embed="rId6"/>
          <a:stretch>
            <a:fillRect/>
          </a:stretch>
        </p:blipFill>
        <p:spPr>
          <a:xfrm>
            <a:off x="1575158" y="3351220"/>
            <a:ext cx="419100" cy="790575"/>
          </a:xfrm>
          <a:prstGeom prst="rect">
            <a:avLst/>
          </a:prstGeom>
        </p:spPr>
      </p:pic>
      <p:cxnSp>
        <p:nvCxnSpPr>
          <p:cNvPr id="25" name="Straight Arrow Connector 24">
            <a:extLst>
              <a:ext uri="{FF2B5EF4-FFF2-40B4-BE49-F238E27FC236}">
                <a16:creationId xmlns:a16="http://schemas.microsoft.com/office/drawing/2014/main" id="{1F94BBFE-F9A1-C6E7-E96A-99B845DAF70D}"/>
              </a:ext>
            </a:extLst>
          </p:cNvPr>
          <p:cNvCxnSpPr/>
          <p:nvPr/>
        </p:nvCxnSpPr>
        <p:spPr>
          <a:xfrm>
            <a:off x="2018072" y="5499353"/>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3AC41BE8-98F9-5429-45BD-E8C01A10C2B7}"/>
              </a:ext>
            </a:extLst>
          </p:cNvPr>
          <p:cNvCxnSpPr/>
          <p:nvPr/>
        </p:nvCxnSpPr>
        <p:spPr>
          <a:xfrm flipV="1">
            <a:off x="4980346" y="4861178"/>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0DC0E913-3D4B-B364-3C96-78ACF37F53E2}"/>
              </a:ext>
            </a:extLst>
          </p:cNvPr>
          <p:cNvCxnSpPr/>
          <p:nvPr/>
        </p:nvCxnSpPr>
        <p:spPr>
          <a:xfrm>
            <a:off x="4980346" y="5499354"/>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Oval 27">
            <a:extLst>
              <a:ext uri="{FF2B5EF4-FFF2-40B4-BE49-F238E27FC236}">
                <a16:creationId xmlns:a16="http://schemas.microsoft.com/office/drawing/2014/main" id="{FA5DE547-3619-D109-8A59-926D320D9B78}"/>
              </a:ext>
            </a:extLst>
          </p:cNvPr>
          <p:cNvSpPr/>
          <p:nvPr/>
        </p:nvSpPr>
        <p:spPr>
          <a:xfrm>
            <a:off x="5122459" y="4930577"/>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ECB15BC-5EFF-9966-588B-515981A65E4A}"/>
              </a:ext>
            </a:extLst>
          </p:cNvPr>
          <p:cNvSpPr/>
          <p:nvPr/>
        </p:nvSpPr>
        <p:spPr>
          <a:xfrm>
            <a:off x="5118840" y="5962002"/>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A9C45B5-47EC-14EA-891F-77C73C8573E4}"/>
              </a:ext>
            </a:extLst>
          </p:cNvPr>
          <p:cNvCxnSpPr/>
          <p:nvPr/>
        </p:nvCxnSpPr>
        <p:spPr>
          <a:xfrm>
            <a:off x="5666147" y="4850129"/>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4A954B50-B4F2-6E42-665C-63E7552869DC}"/>
              </a:ext>
            </a:extLst>
          </p:cNvPr>
          <p:cNvCxnSpPr/>
          <p:nvPr/>
        </p:nvCxnSpPr>
        <p:spPr>
          <a:xfrm>
            <a:off x="5589947" y="6135623"/>
            <a:ext cx="2962275"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32" name="Picture 31">
            <a:extLst>
              <a:ext uri="{FF2B5EF4-FFF2-40B4-BE49-F238E27FC236}">
                <a16:creationId xmlns:a16="http://schemas.microsoft.com/office/drawing/2014/main" id="{9375C27E-2C21-AB8C-9724-7885C647D57E}"/>
              </a:ext>
            </a:extLst>
          </p:cNvPr>
          <p:cNvPicPr>
            <a:picLocks noChangeAspect="1"/>
          </p:cNvPicPr>
          <p:nvPr/>
        </p:nvPicPr>
        <p:blipFill>
          <a:blip r:embed="rId7"/>
          <a:stretch>
            <a:fillRect/>
          </a:stretch>
        </p:blipFill>
        <p:spPr>
          <a:xfrm>
            <a:off x="1397423" y="5165978"/>
            <a:ext cx="581025" cy="666750"/>
          </a:xfrm>
          <a:prstGeom prst="rect">
            <a:avLst/>
          </a:prstGeom>
        </p:spPr>
      </p:pic>
      <p:pic>
        <p:nvPicPr>
          <p:cNvPr id="33" name="Picture 32">
            <a:extLst>
              <a:ext uri="{FF2B5EF4-FFF2-40B4-BE49-F238E27FC236}">
                <a16:creationId xmlns:a16="http://schemas.microsoft.com/office/drawing/2014/main" id="{57117F54-8C0E-7FEA-F8DE-D027E175B3E2}"/>
              </a:ext>
            </a:extLst>
          </p:cNvPr>
          <p:cNvPicPr>
            <a:picLocks noChangeAspect="1"/>
          </p:cNvPicPr>
          <p:nvPr/>
        </p:nvPicPr>
        <p:blipFill>
          <a:blip r:embed="rId8"/>
          <a:stretch>
            <a:fillRect/>
          </a:stretch>
        </p:blipFill>
        <p:spPr>
          <a:xfrm>
            <a:off x="8915218" y="5962003"/>
            <a:ext cx="348862" cy="356501"/>
          </a:xfrm>
          <a:prstGeom prst="rect">
            <a:avLst/>
          </a:prstGeom>
        </p:spPr>
      </p:pic>
      <p:pic>
        <p:nvPicPr>
          <p:cNvPr id="34" name="Picture 33">
            <a:extLst>
              <a:ext uri="{FF2B5EF4-FFF2-40B4-BE49-F238E27FC236}">
                <a16:creationId xmlns:a16="http://schemas.microsoft.com/office/drawing/2014/main" id="{D05F12CF-09D0-B46B-1E83-13E65B1EE16F}"/>
              </a:ext>
            </a:extLst>
          </p:cNvPr>
          <p:cNvPicPr>
            <a:picLocks noChangeAspect="1"/>
          </p:cNvPicPr>
          <p:nvPr/>
        </p:nvPicPr>
        <p:blipFill>
          <a:blip r:embed="rId4"/>
          <a:stretch>
            <a:fillRect/>
          </a:stretch>
        </p:blipFill>
        <p:spPr>
          <a:xfrm>
            <a:off x="8927778" y="4701978"/>
            <a:ext cx="318401" cy="318401"/>
          </a:xfrm>
          <a:prstGeom prst="rect">
            <a:avLst/>
          </a:prstGeom>
        </p:spPr>
      </p:pic>
      <p:pic>
        <p:nvPicPr>
          <p:cNvPr id="35" name="Picture 34">
            <a:extLst>
              <a:ext uri="{FF2B5EF4-FFF2-40B4-BE49-F238E27FC236}">
                <a16:creationId xmlns:a16="http://schemas.microsoft.com/office/drawing/2014/main" id="{17DB6A35-4C20-3E65-6BEF-C3B030FA5CA5}"/>
              </a:ext>
            </a:extLst>
          </p:cNvPr>
          <p:cNvPicPr>
            <a:picLocks noChangeAspect="1"/>
          </p:cNvPicPr>
          <p:nvPr/>
        </p:nvPicPr>
        <p:blipFill>
          <a:blip r:embed="rId5"/>
          <a:stretch>
            <a:fillRect/>
          </a:stretch>
        </p:blipFill>
        <p:spPr>
          <a:xfrm>
            <a:off x="4555721" y="1666589"/>
            <a:ext cx="466725" cy="666750"/>
          </a:xfrm>
          <a:prstGeom prst="rect">
            <a:avLst/>
          </a:prstGeom>
        </p:spPr>
      </p:pic>
      <p:pic>
        <p:nvPicPr>
          <p:cNvPr id="36" name="Picture 35">
            <a:extLst>
              <a:ext uri="{FF2B5EF4-FFF2-40B4-BE49-F238E27FC236}">
                <a16:creationId xmlns:a16="http://schemas.microsoft.com/office/drawing/2014/main" id="{F1A5AA39-DCBD-4850-8AAD-1CFE4929FF30}"/>
              </a:ext>
            </a:extLst>
          </p:cNvPr>
          <p:cNvPicPr>
            <a:picLocks noChangeAspect="1"/>
          </p:cNvPicPr>
          <p:nvPr/>
        </p:nvPicPr>
        <p:blipFill>
          <a:blip r:embed="rId6"/>
          <a:stretch>
            <a:fillRect/>
          </a:stretch>
        </p:blipFill>
        <p:spPr>
          <a:xfrm>
            <a:off x="4599346" y="3351219"/>
            <a:ext cx="419100" cy="790575"/>
          </a:xfrm>
          <a:prstGeom prst="rect">
            <a:avLst/>
          </a:prstGeom>
        </p:spPr>
      </p:pic>
      <p:pic>
        <p:nvPicPr>
          <p:cNvPr id="37" name="Picture 36">
            <a:extLst>
              <a:ext uri="{FF2B5EF4-FFF2-40B4-BE49-F238E27FC236}">
                <a16:creationId xmlns:a16="http://schemas.microsoft.com/office/drawing/2014/main" id="{693D59A4-A5DA-DC90-1F26-43B24A803B1F}"/>
              </a:ext>
            </a:extLst>
          </p:cNvPr>
          <p:cNvPicPr>
            <a:picLocks noChangeAspect="1"/>
          </p:cNvPicPr>
          <p:nvPr/>
        </p:nvPicPr>
        <p:blipFill>
          <a:blip r:embed="rId7"/>
          <a:stretch>
            <a:fillRect/>
          </a:stretch>
        </p:blipFill>
        <p:spPr>
          <a:xfrm>
            <a:off x="4399322" y="5150739"/>
            <a:ext cx="581025" cy="666750"/>
          </a:xfrm>
          <a:prstGeom prst="rect">
            <a:avLst/>
          </a:prstGeom>
        </p:spPr>
      </p:pic>
      <p:grpSp>
        <p:nvGrpSpPr>
          <p:cNvPr id="38" name="Group 37">
            <a:extLst>
              <a:ext uri="{FF2B5EF4-FFF2-40B4-BE49-F238E27FC236}">
                <a16:creationId xmlns:a16="http://schemas.microsoft.com/office/drawing/2014/main" id="{62A0215B-17E6-B402-9000-1F36CCA1E183}"/>
              </a:ext>
            </a:extLst>
          </p:cNvPr>
          <p:cNvGrpSpPr/>
          <p:nvPr/>
        </p:nvGrpSpPr>
        <p:grpSpPr>
          <a:xfrm>
            <a:off x="1357417" y="2537824"/>
            <a:ext cx="2971800" cy="1676400"/>
            <a:chOff x="5334000" y="2613909"/>
            <a:chExt cx="2971800" cy="1676400"/>
          </a:xfrm>
        </p:grpSpPr>
        <p:grpSp>
          <p:nvGrpSpPr>
            <p:cNvPr id="39" name="Group 38">
              <a:extLst>
                <a:ext uri="{FF2B5EF4-FFF2-40B4-BE49-F238E27FC236}">
                  <a16:creationId xmlns:a16="http://schemas.microsoft.com/office/drawing/2014/main" id="{F26F38A4-219C-33FD-8082-814266310AAA}"/>
                </a:ext>
              </a:extLst>
            </p:cNvPr>
            <p:cNvGrpSpPr/>
            <p:nvPr/>
          </p:nvGrpSpPr>
          <p:grpSpPr>
            <a:xfrm>
              <a:off x="5334000" y="2613909"/>
              <a:ext cx="2971800" cy="1676400"/>
              <a:chOff x="5562600" y="4267200"/>
              <a:chExt cx="2971800" cy="1676400"/>
            </a:xfrm>
          </p:grpSpPr>
          <p:sp>
            <p:nvSpPr>
              <p:cNvPr id="46" name="Rectangle 45">
                <a:extLst>
                  <a:ext uri="{FF2B5EF4-FFF2-40B4-BE49-F238E27FC236}">
                    <a16:creationId xmlns:a16="http://schemas.microsoft.com/office/drawing/2014/main" id="{DC7535CA-47CA-0D20-E9B7-02C6791C8521}"/>
                  </a:ext>
                </a:extLst>
              </p:cNvPr>
              <p:cNvSpPr/>
              <p:nvPr/>
            </p:nvSpPr>
            <p:spPr>
              <a:xfrm>
                <a:off x="5562600" y="4267200"/>
                <a:ext cx="29718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Oval 46">
                <a:extLst>
                  <a:ext uri="{FF2B5EF4-FFF2-40B4-BE49-F238E27FC236}">
                    <a16:creationId xmlns:a16="http://schemas.microsoft.com/office/drawing/2014/main" id="{3FA37666-3857-F85D-B2BF-0196D9E6A999}"/>
                  </a:ext>
                </a:extLst>
              </p:cNvPr>
              <p:cNvSpPr/>
              <p:nvPr/>
            </p:nvSpPr>
            <p:spPr>
              <a:xfrm>
                <a:off x="6190867" y="491896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24E439A-34DA-6AAF-5BC0-996E85E756E7}"/>
                  </a:ext>
                </a:extLst>
              </p:cNvPr>
              <p:cNvSpPr/>
              <p:nvPr/>
            </p:nvSpPr>
            <p:spPr>
              <a:xfrm>
                <a:off x="6096000" y="4764787"/>
                <a:ext cx="19812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9" name="Oval 48">
                <a:extLst>
                  <a:ext uri="{FF2B5EF4-FFF2-40B4-BE49-F238E27FC236}">
                    <a16:creationId xmlns:a16="http://schemas.microsoft.com/office/drawing/2014/main" id="{A4D66C9A-6B81-A318-88C2-496FB3C9812E}"/>
                  </a:ext>
                </a:extLst>
              </p:cNvPr>
              <p:cNvSpPr/>
              <p:nvPr/>
            </p:nvSpPr>
            <p:spPr>
              <a:xfrm>
                <a:off x="6190867" y="5336285"/>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6F4916E-681E-98F8-A3E0-DE81DF9CA467}"/>
                  </a:ext>
                </a:extLst>
              </p:cNvPr>
              <p:cNvSpPr/>
              <p:nvPr/>
            </p:nvSpPr>
            <p:spPr>
              <a:xfrm>
                <a:off x="6096000" y="5215071"/>
                <a:ext cx="19812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DDBA6C3B-A67A-70F2-C1B5-AAFAC73A4027}"/>
                  </a:ext>
                </a:extLst>
              </p:cNvPr>
              <p:cNvSpPr txBox="1"/>
              <p:nvPr/>
            </p:nvSpPr>
            <p:spPr>
              <a:xfrm>
                <a:off x="6096000" y="4413543"/>
                <a:ext cx="1981200" cy="369332"/>
              </a:xfrm>
              <a:prstGeom prst="rect">
                <a:avLst/>
              </a:prstGeom>
              <a:noFill/>
            </p:spPr>
            <p:txBody>
              <a:bodyPr wrap="square" rtlCol="0">
                <a:spAutoFit/>
              </a:bodyPr>
              <a:lstStyle/>
              <a:p>
                <a:pPr algn="ctr"/>
                <a:r>
                  <a:rPr lang="en-US"/>
                  <a:t>Cohort summary</a:t>
                </a:r>
              </a:p>
            </p:txBody>
          </p:sp>
        </p:grpSp>
        <p:pic>
          <p:nvPicPr>
            <p:cNvPr id="40" name="Picture 39">
              <a:extLst>
                <a:ext uri="{FF2B5EF4-FFF2-40B4-BE49-F238E27FC236}">
                  <a16:creationId xmlns:a16="http://schemas.microsoft.com/office/drawing/2014/main" id="{038DDBBC-288A-5E8A-7F45-E9AE0FADF026}"/>
                </a:ext>
              </a:extLst>
            </p:cNvPr>
            <p:cNvPicPr>
              <a:picLocks noChangeAspect="1"/>
            </p:cNvPicPr>
            <p:nvPr/>
          </p:nvPicPr>
          <p:blipFill>
            <a:blip r:embed="rId5"/>
            <a:stretch>
              <a:fillRect/>
            </a:stretch>
          </p:blipFill>
          <p:spPr>
            <a:xfrm>
              <a:off x="6612347" y="3147889"/>
              <a:ext cx="253939" cy="362770"/>
            </a:xfrm>
            <a:prstGeom prst="rect">
              <a:avLst/>
            </a:prstGeom>
          </p:spPr>
        </p:pic>
        <p:pic>
          <p:nvPicPr>
            <p:cNvPr id="41" name="Picture 40">
              <a:extLst>
                <a:ext uri="{FF2B5EF4-FFF2-40B4-BE49-F238E27FC236}">
                  <a16:creationId xmlns:a16="http://schemas.microsoft.com/office/drawing/2014/main" id="{03D42946-D029-73CD-E7E3-779098F57F6D}"/>
                </a:ext>
              </a:extLst>
            </p:cNvPr>
            <p:cNvPicPr>
              <a:picLocks noChangeAspect="1"/>
            </p:cNvPicPr>
            <p:nvPr/>
          </p:nvPicPr>
          <p:blipFill>
            <a:blip r:embed="rId7"/>
            <a:stretch>
              <a:fillRect/>
            </a:stretch>
          </p:blipFill>
          <p:spPr>
            <a:xfrm>
              <a:off x="7432808" y="3167958"/>
              <a:ext cx="284612" cy="326604"/>
            </a:xfrm>
            <a:prstGeom prst="rect">
              <a:avLst/>
            </a:prstGeom>
          </p:spPr>
        </p:pic>
        <p:pic>
          <p:nvPicPr>
            <p:cNvPr id="42" name="Picture 41">
              <a:extLst>
                <a:ext uri="{FF2B5EF4-FFF2-40B4-BE49-F238E27FC236}">
                  <a16:creationId xmlns:a16="http://schemas.microsoft.com/office/drawing/2014/main" id="{B9CAEF65-BB3D-9325-4B2D-413FF29B9BD9}"/>
                </a:ext>
              </a:extLst>
            </p:cNvPr>
            <p:cNvPicPr>
              <a:picLocks noChangeAspect="1"/>
            </p:cNvPicPr>
            <p:nvPr/>
          </p:nvPicPr>
          <p:blipFill>
            <a:blip r:embed="rId6"/>
            <a:stretch>
              <a:fillRect/>
            </a:stretch>
          </p:blipFill>
          <p:spPr>
            <a:xfrm>
              <a:off x="7056402" y="3141840"/>
              <a:ext cx="194203" cy="366337"/>
            </a:xfrm>
            <a:prstGeom prst="rect">
              <a:avLst/>
            </a:prstGeom>
          </p:spPr>
        </p:pic>
        <p:pic>
          <p:nvPicPr>
            <p:cNvPr id="43" name="Picture 42">
              <a:extLst>
                <a:ext uri="{FF2B5EF4-FFF2-40B4-BE49-F238E27FC236}">
                  <a16:creationId xmlns:a16="http://schemas.microsoft.com/office/drawing/2014/main" id="{353BB522-52ED-24D1-EA57-F3CC683BC1EC}"/>
                </a:ext>
              </a:extLst>
            </p:cNvPr>
            <p:cNvPicPr>
              <a:picLocks noChangeAspect="1"/>
            </p:cNvPicPr>
            <p:nvPr/>
          </p:nvPicPr>
          <p:blipFill>
            <a:blip r:embed="rId5"/>
            <a:stretch>
              <a:fillRect/>
            </a:stretch>
          </p:blipFill>
          <p:spPr>
            <a:xfrm>
              <a:off x="6612347" y="3591974"/>
              <a:ext cx="253939" cy="362770"/>
            </a:xfrm>
            <a:prstGeom prst="rect">
              <a:avLst/>
            </a:prstGeom>
          </p:spPr>
        </p:pic>
        <p:pic>
          <p:nvPicPr>
            <p:cNvPr id="44" name="Picture 43">
              <a:extLst>
                <a:ext uri="{FF2B5EF4-FFF2-40B4-BE49-F238E27FC236}">
                  <a16:creationId xmlns:a16="http://schemas.microsoft.com/office/drawing/2014/main" id="{F4725E25-E434-9364-B30C-9C319496AA20}"/>
                </a:ext>
              </a:extLst>
            </p:cNvPr>
            <p:cNvPicPr>
              <a:picLocks noChangeAspect="1"/>
            </p:cNvPicPr>
            <p:nvPr/>
          </p:nvPicPr>
          <p:blipFill>
            <a:blip r:embed="rId7"/>
            <a:stretch>
              <a:fillRect/>
            </a:stretch>
          </p:blipFill>
          <p:spPr>
            <a:xfrm>
              <a:off x="7432808" y="3612043"/>
              <a:ext cx="284612" cy="326604"/>
            </a:xfrm>
            <a:prstGeom prst="rect">
              <a:avLst/>
            </a:prstGeom>
          </p:spPr>
        </p:pic>
        <p:pic>
          <p:nvPicPr>
            <p:cNvPr id="45" name="Picture 44">
              <a:extLst>
                <a:ext uri="{FF2B5EF4-FFF2-40B4-BE49-F238E27FC236}">
                  <a16:creationId xmlns:a16="http://schemas.microsoft.com/office/drawing/2014/main" id="{BA8A478A-6388-F5EC-B753-27D62C6EDB2F}"/>
                </a:ext>
              </a:extLst>
            </p:cNvPr>
            <p:cNvPicPr>
              <a:picLocks noChangeAspect="1"/>
            </p:cNvPicPr>
            <p:nvPr/>
          </p:nvPicPr>
          <p:blipFill>
            <a:blip r:embed="rId6"/>
            <a:stretch>
              <a:fillRect/>
            </a:stretch>
          </p:blipFill>
          <p:spPr>
            <a:xfrm>
              <a:off x="7056402" y="3585925"/>
              <a:ext cx="194203" cy="366337"/>
            </a:xfrm>
            <a:prstGeom prst="rect">
              <a:avLst/>
            </a:prstGeom>
          </p:spPr>
        </p:pic>
      </p:grpSp>
      <p:pic>
        <p:nvPicPr>
          <p:cNvPr id="52" name="Picture 51">
            <a:extLst>
              <a:ext uri="{FF2B5EF4-FFF2-40B4-BE49-F238E27FC236}">
                <a16:creationId xmlns:a16="http://schemas.microsoft.com/office/drawing/2014/main" id="{0B7F1FF5-3996-73C1-2D5D-757CFFDCE55E}"/>
              </a:ext>
            </a:extLst>
          </p:cNvPr>
          <p:cNvPicPr>
            <a:picLocks noChangeAspect="1"/>
          </p:cNvPicPr>
          <p:nvPr/>
        </p:nvPicPr>
        <p:blipFill>
          <a:blip r:embed="rId3"/>
          <a:stretch>
            <a:fillRect/>
          </a:stretch>
        </p:blipFill>
        <p:spPr>
          <a:xfrm>
            <a:off x="8935517" y="4266135"/>
            <a:ext cx="326517" cy="319419"/>
          </a:xfrm>
          <a:prstGeom prst="rect">
            <a:avLst/>
          </a:prstGeom>
        </p:spPr>
      </p:pic>
      <p:grpSp>
        <p:nvGrpSpPr>
          <p:cNvPr id="53" name="Group 52">
            <a:extLst>
              <a:ext uri="{FF2B5EF4-FFF2-40B4-BE49-F238E27FC236}">
                <a16:creationId xmlns:a16="http://schemas.microsoft.com/office/drawing/2014/main" id="{DB4E6844-7E21-0E40-954F-FF34C9CAC7D6}"/>
              </a:ext>
            </a:extLst>
          </p:cNvPr>
          <p:cNvGrpSpPr/>
          <p:nvPr/>
        </p:nvGrpSpPr>
        <p:grpSpPr>
          <a:xfrm>
            <a:off x="1358124" y="4478401"/>
            <a:ext cx="2971800" cy="1676400"/>
            <a:chOff x="316366" y="4251891"/>
            <a:chExt cx="2971800" cy="1676400"/>
          </a:xfrm>
        </p:grpSpPr>
        <p:grpSp>
          <p:nvGrpSpPr>
            <p:cNvPr id="54" name="Group 53">
              <a:extLst>
                <a:ext uri="{FF2B5EF4-FFF2-40B4-BE49-F238E27FC236}">
                  <a16:creationId xmlns:a16="http://schemas.microsoft.com/office/drawing/2014/main" id="{A3555295-3930-BB59-DAB9-7DCE7FA97F73}"/>
                </a:ext>
              </a:extLst>
            </p:cNvPr>
            <p:cNvGrpSpPr/>
            <p:nvPr/>
          </p:nvGrpSpPr>
          <p:grpSpPr>
            <a:xfrm>
              <a:off x="316366" y="4251891"/>
              <a:ext cx="2971800" cy="1676400"/>
              <a:chOff x="5562600" y="4267200"/>
              <a:chExt cx="2971800" cy="1676400"/>
            </a:xfrm>
          </p:grpSpPr>
          <p:sp>
            <p:nvSpPr>
              <p:cNvPr id="56" name="Rectangle 55">
                <a:extLst>
                  <a:ext uri="{FF2B5EF4-FFF2-40B4-BE49-F238E27FC236}">
                    <a16:creationId xmlns:a16="http://schemas.microsoft.com/office/drawing/2014/main" id="{30FCD091-00FF-AFD3-41CD-7DD1E72CD0FA}"/>
                  </a:ext>
                </a:extLst>
              </p:cNvPr>
              <p:cNvSpPr/>
              <p:nvPr/>
            </p:nvSpPr>
            <p:spPr>
              <a:xfrm>
                <a:off x="5562600" y="4267200"/>
                <a:ext cx="29718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7" name="Picture 56">
                <a:extLst>
                  <a:ext uri="{FF2B5EF4-FFF2-40B4-BE49-F238E27FC236}">
                    <a16:creationId xmlns:a16="http://schemas.microsoft.com/office/drawing/2014/main" id="{8F7586E5-5A92-BBDA-6499-6DE5EBAFDB51}"/>
                  </a:ext>
                </a:extLst>
              </p:cNvPr>
              <p:cNvPicPr>
                <a:picLocks noChangeAspect="1"/>
              </p:cNvPicPr>
              <p:nvPr/>
            </p:nvPicPr>
            <p:blipFill>
              <a:blip r:embed="rId8"/>
              <a:stretch>
                <a:fillRect/>
              </a:stretch>
            </p:blipFill>
            <p:spPr>
              <a:xfrm>
                <a:off x="7657798" y="5254045"/>
                <a:ext cx="348862" cy="356501"/>
              </a:xfrm>
              <a:prstGeom prst="rect">
                <a:avLst/>
              </a:prstGeom>
            </p:spPr>
          </p:pic>
          <p:pic>
            <p:nvPicPr>
              <p:cNvPr id="58" name="Picture 57">
                <a:extLst>
                  <a:ext uri="{FF2B5EF4-FFF2-40B4-BE49-F238E27FC236}">
                    <a16:creationId xmlns:a16="http://schemas.microsoft.com/office/drawing/2014/main" id="{2E3BDC25-0B19-40CF-3534-FC910FF5898F}"/>
                  </a:ext>
                </a:extLst>
              </p:cNvPr>
              <p:cNvPicPr>
                <a:picLocks noChangeAspect="1"/>
              </p:cNvPicPr>
              <p:nvPr/>
            </p:nvPicPr>
            <p:blipFill>
              <a:blip r:embed="rId3"/>
              <a:stretch>
                <a:fillRect/>
              </a:stretch>
            </p:blipFill>
            <p:spPr>
              <a:xfrm>
                <a:off x="6828036" y="4811719"/>
                <a:ext cx="326517" cy="319419"/>
              </a:xfrm>
              <a:prstGeom prst="rect">
                <a:avLst/>
              </a:prstGeom>
            </p:spPr>
          </p:pic>
          <p:pic>
            <p:nvPicPr>
              <p:cNvPr id="59" name="Picture 58">
                <a:extLst>
                  <a:ext uri="{FF2B5EF4-FFF2-40B4-BE49-F238E27FC236}">
                    <a16:creationId xmlns:a16="http://schemas.microsoft.com/office/drawing/2014/main" id="{E6BCEA35-FA3A-D9E4-665A-1EFF62112C6F}"/>
                  </a:ext>
                </a:extLst>
              </p:cNvPr>
              <p:cNvPicPr>
                <a:picLocks noChangeAspect="1"/>
              </p:cNvPicPr>
              <p:nvPr/>
            </p:nvPicPr>
            <p:blipFill>
              <a:blip r:embed="rId4"/>
              <a:stretch>
                <a:fillRect/>
              </a:stretch>
            </p:blipFill>
            <p:spPr>
              <a:xfrm>
                <a:off x="7673028" y="4816306"/>
                <a:ext cx="318401" cy="318401"/>
              </a:xfrm>
              <a:prstGeom prst="rect">
                <a:avLst/>
              </a:prstGeom>
            </p:spPr>
          </p:pic>
          <p:pic>
            <p:nvPicPr>
              <p:cNvPr id="60" name="Picture 59">
                <a:extLst>
                  <a:ext uri="{FF2B5EF4-FFF2-40B4-BE49-F238E27FC236}">
                    <a16:creationId xmlns:a16="http://schemas.microsoft.com/office/drawing/2014/main" id="{AEE21827-104C-B99A-7BE3-C726F2E5CCF1}"/>
                  </a:ext>
                </a:extLst>
              </p:cNvPr>
              <p:cNvPicPr>
                <a:picLocks noChangeAspect="1"/>
              </p:cNvPicPr>
              <p:nvPr/>
            </p:nvPicPr>
            <p:blipFill>
              <a:blip r:embed="rId3"/>
              <a:stretch>
                <a:fillRect/>
              </a:stretch>
            </p:blipFill>
            <p:spPr>
              <a:xfrm>
                <a:off x="7236238" y="4822612"/>
                <a:ext cx="326517" cy="319419"/>
              </a:xfrm>
              <a:prstGeom prst="rect">
                <a:avLst/>
              </a:prstGeom>
            </p:spPr>
          </p:pic>
          <p:pic>
            <p:nvPicPr>
              <p:cNvPr id="61" name="Picture 60">
                <a:extLst>
                  <a:ext uri="{FF2B5EF4-FFF2-40B4-BE49-F238E27FC236}">
                    <a16:creationId xmlns:a16="http://schemas.microsoft.com/office/drawing/2014/main" id="{E5CCA4C1-F5C9-502E-2EED-83B07DDB244E}"/>
                  </a:ext>
                </a:extLst>
              </p:cNvPr>
              <p:cNvPicPr>
                <a:picLocks noChangeAspect="1"/>
              </p:cNvPicPr>
              <p:nvPr/>
            </p:nvPicPr>
            <p:blipFill>
              <a:blip r:embed="rId4"/>
              <a:stretch>
                <a:fillRect/>
              </a:stretch>
            </p:blipFill>
            <p:spPr>
              <a:xfrm>
                <a:off x="6795399" y="5272335"/>
                <a:ext cx="318401" cy="318401"/>
              </a:xfrm>
              <a:prstGeom prst="rect">
                <a:avLst/>
              </a:prstGeom>
            </p:spPr>
          </p:pic>
          <p:sp>
            <p:nvSpPr>
              <p:cNvPr id="62" name="Oval 61">
                <a:extLst>
                  <a:ext uri="{FF2B5EF4-FFF2-40B4-BE49-F238E27FC236}">
                    <a16:creationId xmlns:a16="http://schemas.microsoft.com/office/drawing/2014/main" id="{DB139C4B-A30B-7A0C-81AA-B556725D1406}"/>
                  </a:ext>
                </a:extLst>
              </p:cNvPr>
              <p:cNvSpPr/>
              <p:nvPr/>
            </p:nvSpPr>
            <p:spPr>
              <a:xfrm>
                <a:off x="6190867" y="491896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3CCD576-BB42-DD8F-DDFA-A538FE713B7A}"/>
                  </a:ext>
                </a:extLst>
              </p:cNvPr>
              <p:cNvSpPr/>
              <p:nvPr/>
            </p:nvSpPr>
            <p:spPr>
              <a:xfrm>
                <a:off x="6096000" y="4764787"/>
                <a:ext cx="19812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4" name="Oval 63">
                <a:extLst>
                  <a:ext uri="{FF2B5EF4-FFF2-40B4-BE49-F238E27FC236}">
                    <a16:creationId xmlns:a16="http://schemas.microsoft.com/office/drawing/2014/main" id="{EDB38D5B-9718-631D-85F2-F9A17830DAD9}"/>
                  </a:ext>
                </a:extLst>
              </p:cNvPr>
              <p:cNvSpPr/>
              <p:nvPr/>
            </p:nvSpPr>
            <p:spPr>
              <a:xfrm>
                <a:off x="6190867" y="5336285"/>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E88557D-DAD0-BC4F-C6B4-B555A04A3A05}"/>
                  </a:ext>
                </a:extLst>
              </p:cNvPr>
              <p:cNvSpPr/>
              <p:nvPr/>
            </p:nvSpPr>
            <p:spPr>
              <a:xfrm>
                <a:off x="6096000" y="5215071"/>
                <a:ext cx="19812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6" name="TextBox 65">
                <a:extLst>
                  <a:ext uri="{FF2B5EF4-FFF2-40B4-BE49-F238E27FC236}">
                    <a16:creationId xmlns:a16="http://schemas.microsoft.com/office/drawing/2014/main" id="{491D0E07-E4FE-5345-EBAB-3F4EC70E0326}"/>
                  </a:ext>
                </a:extLst>
              </p:cNvPr>
              <p:cNvSpPr txBox="1"/>
              <p:nvPr/>
            </p:nvSpPr>
            <p:spPr>
              <a:xfrm>
                <a:off x="6095293" y="4413543"/>
                <a:ext cx="1981200" cy="369332"/>
              </a:xfrm>
              <a:prstGeom prst="rect">
                <a:avLst/>
              </a:prstGeom>
              <a:noFill/>
            </p:spPr>
            <p:txBody>
              <a:bodyPr wrap="square" rtlCol="0">
                <a:spAutoFit/>
              </a:bodyPr>
              <a:lstStyle/>
              <a:p>
                <a:pPr algn="ctr"/>
                <a:r>
                  <a:rPr lang="en-US"/>
                  <a:t>Outcome summary</a:t>
                </a:r>
              </a:p>
            </p:txBody>
          </p:sp>
        </p:grpSp>
        <p:pic>
          <p:nvPicPr>
            <p:cNvPr id="55" name="Picture 54">
              <a:extLst>
                <a:ext uri="{FF2B5EF4-FFF2-40B4-BE49-F238E27FC236}">
                  <a16:creationId xmlns:a16="http://schemas.microsoft.com/office/drawing/2014/main" id="{67AFCA03-FAB1-E566-7D33-994DB4041430}"/>
                </a:ext>
              </a:extLst>
            </p:cNvPr>
            <p:cNvPicPr>
              <a:picLocks noChangeAspect="1"/>
            </p:cNvPicPr>
            <p:nvPr/>
          </p:nvPicPr>
          <p:blipFill>
            <a:blip r:embed="rId3"/>
            <a:stretch>
              <a:fillRect/>
            </a:stretch>
          </p:blipFill>
          <p:spPr>
            <a:xfrm>
              <a:off x="1976306" y="5259472"/>
              <a:ext cx="326517" cy="319419"/>
            </a:xfrm>
            <a:prstGeom prst="rect">
              <a:avLst/>
            </a:prstGeom>
          </p:spPr>
        </p:pic>
      </p:grpSp>
      <p:sp>
        <p:nvSpPr>
          <p:cNvPr id="67" name="Oval 66">
            <a:extLst>
              <a:ext uri="{FF2B5EF4-FFF2-40B4-BE49-F238E27FC236}">
                <a16:creationId xmlns:a16="http://schemas.microsoft.com/office/drawing/2014/main" id="{9599F3AB-8077-97F9-40AC-797D342002FA}"/>
              </a:ext>
            </a:extLst>
          </p:cNvPr>
          <p:cNvSpPr/>
          <p:nvPr/>
        </p:nvSpPr>
        <p:spPr>
          <a:xfrm>
            <a:off x="10026201" y="5650963"/>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E628215-169E-F3E4-18E4-5F7D63203D4F}"/>
              </a:ext>
            </a:extLst>
          </p:cNvPr>
          <p:cNvSpPr/>
          <p:nvPr/>
        </p:nvSpPr>
        <p:spPr>
          <a:xfrm>
            <a:off x="10026201" y="6019908"/>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1CFD506A-1FDE-6559-9949-3EBDD58D116F}"/>
              </a:ext>
            </a:extLst>
          </p:cNvPr>
          <p:cNvSpPr txBox="1"/>
          <p:nvPr/>
        </p:nvSpPr>
        <p:spPr>
          <a:xfrm>
            <a:off x="10326980" y="5554351"/>
            <a:ext cx="1571879" cy="338554"/>
          </a:xfrm>
          <a:prstGeom prst="rect">
            <a:avLst/>
          </a:prstGeom>
          <a:noFill/>
        </p:spPr>
        <p:txBody>
          <a:bodyPr wrap="square" rtlCol="0">
            <a:spAutoFit/>
          </a:bodyPr>
          <a:lstStyle/>
          <a:p>
            <a:r>
              <a:rPr lang="en-US" sz="1600" dirty="0"/>
              <a:t>GLP-1RAs</a:t>
            </a:r>
          </a:p>
        </p:txBody>
      </p:sp>
      <p:sp>
        <p:nvSpPr>
          <p:cNvPr id="70" name="TextBox 69">
            <a:extLst>
              <a:ext uri="{FF2B5EF4-FFF2-40B4-BE49-F238E27FC236}">
                <a16:creationId xmlns:a16="http://schemas.microsoft.com/office/drawing/2014/main" id="{A55739FF-83F7-866F-7FFA-AB88263425BF}"/>
              </a:ext>
            </a:extLst>
          </p:cNvPr>
          <p:cNvSpPr txBox="1"/>
          <p:nvPr/>
        </p:nvSpPr>
        <p:spPr>
          <a:xfrm>
            <a:off x="10326980" y="5926831"/>
            <a:ext cx="1851505" cy="338554"/>
          </a:xfrm>
          <a:prstGeom prst="rect">
            <a:avLst/>
          </a:prstGeom>
          <a:noFill/>
        </p:spPr>
        <p:txBody>
          <a:bodyPr wrap="square" rtlCol="0">
            <a:spAutoFit/>
          </a:bodyPr>
          <a:lstStyle/>
          <a:p>
            <a:r>
              <a:rPr lang="en-US" altLang="zh-CN" sz="1600" dirty="0"/>
              <a:t>DPP-4 Inhibitors</a:t>
            </a:r>
            <a:endParaRPr lang="en-US" sz="1600" dirty="0"/>
          </a:p>
        </p:txBody>
      </p:sp>
      <p:pic>
        <p:nvPicPr>
          <p:cNvPr id="71" name="Content Placeholder 89" descr="A cartoon of a clock&#10;&#10;Description automatically generated">
            <a:extLst>
              <a:ext uri="{FF2B5EF4-FFF2-40B4-BE49-F238E27FC236}">
                <a16:creationId xmlns:a16="http://schemas.microsoft.com/office/drawing/2014/main" id="{12A3F3EA-4C0E-2192-8E4A-946EA079B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7914" y="3253419"/>
            <a:ext cx="551980" cy="994886"/>
          </a:xfrm>
          <a:prstGeom prst="rect">
            <a:avLst/>
          </a:prstGeom>
        </p:spPr>
      </p:pic>
      <p:pic>
        <p:nvPicPr>
          <p:cNvPr id="72" name="Content Placeholder 89" descr="A cartoon of a clock&#10;&#10;Description automatically generated">
            <a:extLst>
              <a:ext uri="{FF2B5EF4-FFF2-40B4-BE49-F238E27FC236}">
                <a16:creationId xmlns:a16="http://schemas.microsoft.com/office/drawing/2014/main" id="{CE34820F-32C4-3456-B37F-AAB360540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458" y="4976609"/>
            <a:ext cx="551980" cy="994886"/>
          </a:xfrm>
          <a:prstGeom prst="rect">
            <a:avLst/>
          </a:prstGeom>
        </p:spPr>
      </p:pic>
      <p:sp>
        <p:nvSpPr>
          <p:cNvPr id="2" name="Slide Number Placeholder 1">
            <a:extLst>
              <a:ext uri="{FF2B5EF4-FFF2-40B4-BE49-F238E27FC236}">
                <a16:creationId xmlns:a16="http://schemas.microsoft.com/office/drawing/2014/main" id="{A7F63D04-3894-1050-3ABB-B49917CD82A7}"/>
              </a:ext>
            </a:extLst>
          </p:cNvPr>
          <p:cNvSpPr>
            <a:spLocks noGrp="1"/>
          </p:cNvSpPr>
          <p:nvPr>
            <p:ph type="sldNum" sz="quarter" idx="4"/>
          </p:nvPr>
        </p:nvSpPr>
        <p:spPr/>
        <p:txBody>
          <a:bodyPr/>
          <a:lstStyle/>
          <a:p>
            <a:fld id="{444583ED-F364-40B3-B25B-483B5033DFA3}" type="slidenum">
              <a:rPr lang="en-US" smtClean="0"/>
              <a:pPr/>
              <a:t>5</a:t>
            </a:fld>
            <a:endParaRPr lang="en-US"/>
          </a:p>
        </p:txBody>
      </p:sp>
    </p:spTree>
    <p:extLst>
      <p:ext uri="{BB962C8B-B14F-4D97-AF65-F5344CB8AC3E}">
        <p14:creationId xmlns:p14="http://schemas.microsoft.com/office/powerpoint/2010/main" val="260586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0833E-6 -3.33333E-6 L 2.70833E-6 0.00023 C 0.01992 0.00394 0.00898 0.00232 0.04883 -3.33333E-6 C 0.05013 -3.33333E-6 0.0513 -0.00092 0.0526 -0.00115 C 0.05403 -0.00162 0.0556 -0.00208 0.05716 -0.00254 C 0.06315 -0.00208 0.06927 -0.00231 0.07526 -0.00115 C 0.07604 -0.00115 0.07656 0.00093 0.07747 0.00139 C 0.07968 0.00232 0.0819 0.00232 0.08424 0.00278 C 0.08515 0.00324 0.0862 0.00348 0.08737 0.00417 C 0.08867 0.00486 0.09023 0.00625 0.09179 0.00672 C 0.0944 0.00764 0.09609 0.00811 0.09857 0.00949 C 0.09935 0.00973 0.10013 0.01042 0.10078 0.01088 C 0.1056 0.01042 0.11028 0.01019 0.11523 0.00949 C 0.11653 0.00926 0.11771 0.00834 0.11888 0.00811 C 0.12148 0.00741 0.12396 0.00695 0.12643 0.00672 C 0.13398 0.00602 0.14153 0.00579 0.14909 0.00533 C 0.16185 0.00162 0.14153 0.00741 0.16263 0.00278 C 0.16367 0.00255 0.16458 0.00186 0.16562 0.00139 C 0.1664 0.00093 0.16705 0.00023 0.16784 -3.33333E-6 C 0.17422 -0.00069 0.18047 -0.00069 0.18672 -0.00115 L 0.24778 -3.33333E-6 C 0.24857 0.00023 0.24922 0.00116 0.25 0.00139 C 0.25117 0.00209 0.2526 0.00255 0.25377 0.00278 C 0.25768 0.00348 0.26172 0.00371 0.26588 0.00417 C 0.26627 0.00394 0.27187 0.00209 0.27265 0.00139 C 0.27422 -3.33333E-6 0.27708 -0.00393 0.27708 -0.0037 C 0.27864 -0.00787 0.27864 -0.00879 0.28086 -0.0118 C 0.28164 -0.01296 0.28242 -0.01365 0.2832 -0.01458 C 0.29062 -0.02546 0.28099 -0.01203 0.28685 -0.02268 C 0.2875 -0.02361 0.28841 -0.0243 0.28919 -0.02523 C 0.29661 -0.03611 0.28711 -0.02268 0.29271 -0.03333 C 0.29349 -0.03449 0.29453 -0.03495 0.29531 -0.03588 C 0.3026 -0.04676 0.29271 -0.03333 0.29896 -0.04398 C 0.29961 -0.04514 0.30052 -0.0456 0.3013 -0.04652 C 0.30169 -0.04791 0.30221 -0.0493 0.30273 -0.05069 C 0.30455 -0.05439 0.30508 -0.05463 0.30729 -0.05717 C 0.3082 -0.05995 0.30898 -0.06296 0.31028 -0.06527 C 0.31054 -0.06666 0.31185 -0.06782 0.31263 -0.06921 C 0.31302 -0.0706 0.31341 -0.07222 0.31419 -0.07338 C 0.31458 -0.07407 0.31549 -0.07407 0.31627 -0.07453 C 0.31823 -0.08518 0.31536 -0.07291 0.3194 -0.07986 C 0.31979 -0.08102 0.31966 -0.08287 0.32018 -0.08402 C 0.32057 -0.08518 0.32161 -0.08564 0.32239 -0.08657 C 0.32291 -0.08796 0.3233 -0.08958 0.3237 -0.09051 C 0.32448 -0.09166 0.32526 -0.09328 0.32617 -0.09328 C 0.33893 -0.09444 0.35182 -0.09421 0.36445 -0.09467 C 0.36992 -0.09421 0.37513 -0.09398 0.38021 -0.09328 C 0.38099 -0.09305 0.38164 -0.09236 0.38268 -0.09189 C 0.38385 -0.09143 0.38515 -0.0912 0.38646 -0.09051 C 0.38789 -0.08981 0.38932 -0.08865 0.39088 -0.08796 C 0.39192 -0.0875 0.39297 -0.08703 0.39388 -0.08657 C 0.39466 -0.08611 0.39531 -0.08564 0.39622 -0.08518 C 0.39778 -0.08472 0.39909 -0.08449 0.40065 -0.08402 C 0.40677 -0.08449 0.41276 -0.08426 0.41875 -0.08518 C 0.42031 -0.08564 0.4233 -0.08796 0.4233 -0.08773 C 0.43242 -0.0875 0.4414 -0.0875 0.45039 -0.08657 C 0.45169 -0.08657 0.45286 -0.08564 0.45429 -0.08518 C 0.45586 -0.08472 0.45781 -0.08449 0.45937 -0.08402 C 0.46575 -0.08449 0.472 -0.08449 0.47825 -0.08518 C 0.47903 -0.08541 0.47982 -0.08611 0.4806 -0.08657 C 0.4806 -0.08634 0.48763 -0.09027 0.4888 -0.09051 C 0.50429 -0.0949 0.48919 -0.08958 0.49948 -0.09328 C 0.51588 -0.09189 0.51601 -0.09097 0.53255 -0.09328 C 0.53359 -0.09352 0.5345 -0.09421 0.53554 -0.09467 C 0.53685 -0.09514 0.53802 -0.0956 0.53932 -0.09583 C 0.54349 -0.0956 0.54778 -0.09514 0.55208 -0.09467 C 0.55442 -0.09421 0.56107 -0.09259 0.56341 -0.09189 C 0.56419 -0.09143 0.56497 -0.0912 0.56562 -0.09051 C 0.56732 -0.08912 0.56758 -0.08842 0.56888 -0.08657 L 0.56888 -0.08634 " pathEditMode="relative" rAng="0" ptsTypes="AAAAAAAAAAAAAAAAAAAAAAAAAAAAAAAAAAAAAAAAAAAAAAAAAAAAAAAAAAAAAAAAAAAAAA">
                                      <p:cBhvr>
                                        <p:cTn id="6" dur="2000" fill="hold"/>
                                        <p:tgtEl>
                                          <p:spTgt spid="15"/>
                                        </p:tgtEl>
                                        <p:attrNameLst>
                                          <p:attrName>ppt_x</p:attrName>
                                          <p:attrName>ppt_y</p:attrName>
                                        </p:attrNameLst>
                                      </p:cBhvr>
                                      <p:rCtr x="28438" y="-4259"/>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nodeType="afterEffect">
                                  <p:stCondLst>
                                    <p:cond delay="0"/>
                                  </p:stCondLst>
                                  <p:childTnLst>
                                    <p:animMotion origin="layout" path="M -4.16667E-6 3.7037E-6 L -4.16667E-6 0.00023 C 0.00196 0.00139 0.00391 0.00301 0.00586 0.00416 C 0.00756 0.00486 0.01524 0.00648 0.01641 0.00671 C 0.02071 0.00625 0.025 0.00648 0.0293 0.00532 C 0.03047 0.00509 0.03125 0.00347 0.03217 0.00277 C 0.03412 0.00162 0.03633 0.00092 0.03829 3.7037E-6 L 0.04128 -0.00116 C 0.04206 -0.00209 0.04271 -0.00324 0.04362 -0.00394 C 0.04506 -0.0051 0.04805 -0.00649 0.04805 -0.00625 C 0.05 -0.00602 0.05209 -0.00602 0.05404 -0.00533 C 0.0556 -0.00463 0.05717 -0.00348 0.05873 -0.00255 C 0.0612 -0.00116 0.06237 -0.00024 0.0655 3.7037E-6 C 0.07618 0.00092 0.08698 0.00092 0.09779 0.00139 L 0.10235 0.00416 C 0.10313 0.00463 0.10378 0.00532 0.10456 0.00532 C 0.11797 0.00694 0.11211 0.00601 0.12201 0.0081 C 0.13125 0.01458 0.12279 0.00949 0.14232 0.01203 C 0.14675 0.01273 0.15586 0.01481 0.15586 0.01504 C 0.15782 0.01435 0.15977 0.01389 0.16185 0.01342 C 0.16303 0.01319 0.16433 0.01203 0.16563 0.01203 C 0.1698 0.01203 0.17409 0.01296 0.17852 0.01342 C 0.18842 0.01689 0.18321 0.01574 0.20248 0.01342 C 0.20443 0.01319 0.20756 0.01064 0.20938 0.00949 C 0.21276 0.00717 0.21068 0.00879 0.21537 0.00671 C 0.21615 0.00648 0.2168 0.00578 0.21758 0.00532 C 0.21954 0.00439 0.22162 0.0037 0.22357 0.00277 C 0.22461 0.00231 0.22553 0.00185 0.2267 0.00139 L 0.23425 -0.00116 C 0.23894 -0.0007 0.24375 -0.0007 0.24844 3.7037E-6 C 0.24922 0.00023 0.24987 0.00115 0.25066 0.00139 C 0.25248 0.00208 0.25417 0.00231 0.25612 0.00277 C 0.25664 0.00324 0.25743 0.00416 0.25821 0.00416 C 0.25938 0.00416 0.26355 0.00277 0.26511 0.00139 C 0.26589 0.00069 0.26641 -0.0007 0.26719 -0.00116 C 0.27539 -0.00764 0.26901 -0.00047 0.27409 -0.00649 C 0.27461 -0.00787 0.275 -0.00949 0.27553 -0.01065 C 0.27696 -0.01343 0.27891 -0.01551 0.28008 -0.01852 L 0.28477 -0.03056 C 0.28516 -0.03195 0.28555 -0.03357 0.28607 -0.03449 C 0.28763 -0.03727 0.28946 -0.03959 0.29063 -0.0426 C 0.29349 -0.04954 0.29193 -0.0463 0.29506 -0.05186 C 0.29688 -0.06088 0.29454 -0.05116 0.29818 -0.05857 C 0.29935 -0.06111 0.30026 -0.06389 0.30118 -0.06667 C 0.3017 -0.06806 0.30196 -0.06968 0.30274 -0.07061 L 0.30495 -0.07338 C 0.30847 -0.08264 0.30651 -0.07963 0.31016 -0.08403 C 0.31068 -0.08542 0.31107 -0.08704 0.31172 -0.08797 C 0.31498 -0.09283 0.31537 -0.09283 0.31849 -0.09468 C 0.32487 -0.09028 0.32019 -0.09283 0.32904 -0.09074 C 0.33164 -0.09005 0.33646 -0.0882 0.33881 -0.08797 C 0.34532 -0.08727 0.35196 -0.08704 0.35847 -0.08658 C 0.36224 -0.08704 0.36602 -0.08797 0.36967 -0.08797 C 0.38868 -0.08797 0.38803 -0.08774 0.40066 -0.08542 C 0.40209 -0.08449 0.40365 -0.08287 0.40521 -0.08264 L 0.41276 -0.08125 C 0.41719 -0.08033 0.41771 -0.0801 0.42175 -0.07871 L 0.46537 -0.07986 C 0.47045 -0.08033 0.4724 -0.08102 0.4767 -0.08264 C 0.48073 -0.08727 0.47709 -0.0838 0.48204 -0.08658 C 0.48321 -0.0875 0.48451 -0.08843 0.48568 -0.08936 C 0.48724 -0.09028 0.48881 -0.09121 0.49037 -0.0919 C 0.49115 -0.09236 0.49167 -0.09329 0.49245 -0.09329 C 0.49636 -0.09375 0.50013 -0.09399 0.50391 -0.09468 C 0.50625 -0.09514 0.51172 -0.0963 0.51433 -0.09723 C 0.51537 -0.09769 0.51641 -0.09838 0.51732 -0.09861 C 0.51901 -0.09908 0.52032 -0.09954 0.52188 -0.1 C 0.52305 -0.10093 0.52422 -0.10232 0.52579 -0.10255 C 0.53282 -0.1051 0.53451 -0.10394 0.54154 -0.10255 C 0.54219 -0.10232 0.5431 -0.10209 0.54375 -0.10139 C 0.54532 -0.09977 0.54675 -0.09769 0.54818 -0.09607 C 0.55013 -0.09375 0.55053 -0.09283 0.55274 -0.0919 C 0.55326 -0.0919 0.55391 -0.0919 0.55443 -0.0919 L 0.55443 -0.09167 " pathEditMode="relative" rAng="0" ptsTypes="AAAAAAAAAAAAAAAAAAAAAAAAAAAAAAAAAAAAAAAAAAAAAAAAAAAAAAAAAAAAAAAAAAAAAAAAAA">
                                      <p:cBhvr>
                                        <p:cTn id="12" dur="2000" fill="hold"/>
                                        <p:tgtEl>
                                          <p:spTgt spid="24"/>
                                        </p:tgtEl>
                                        <p:attrNameLst>
                                          <p:attrName>ppt_x</p:attrName>
                                          <p:attrName>ppt_y</p:attrName>
                                        </p:attrNameLst>
                                      </p:cBhvr>
                                      <p:rCtr x="27721" y="-4444"/>
                                    </p:animMotion>
                                  </p:childTnLst>
                                </p:cTn>
                              </p:par>
                            </p:childTnLst>
                          </p:cTn>
                        </p:par>
                        <p:par>
                          <p:cTn id="13" fill="hold">
                            <p:stCondLst>
                              <p:cond delay="400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4000"/>
                            </p:stCondLst>
                            <p:childTnLst>
                              <p:par>
                                <p:cTn id="17" presetID="0" presetClass="path" presetSubtype="0" accel="50000" decel="50000" fill="hold" nodeType="afterEffect">
                                  <p:stCondLst>
                                    <p:cond delay="0"/>
                                  </p:stCondLst>
                                  <p:childTnLst>
                                    <p:animMotion origin="layout" path="M -1.45833E-6 -1.85185E-6 L -1.45833E-6 0.00023 C 0.02018 -0.00347 -0.01133 0.00185 0.0293 -0.00254 C 0.03021 -0.00278 0.03125 -0.0037 0.03216 -0.00393 C 0.03985 -0.00463 0.04727 -0.00486 0.05482 -0.00532 C 0.07214 -0.00486 0.08945 -0.00509 0.10677 -0.00393 C 0.1082 -0.0037 0.10938 -0.00185 0.11055 -0.00116 C 0.12526 0.00579 0.10899 -0.0037 0.11732 0.00139 L 0.128 -1.85185E-6 C 0.13268 -0.00046 0.13763 -0.00046 0.14232 -0.00116 C 0.14323 -0.00139 0.14427 -0.00208 0.14518 -0.00254 C 0.14675 -0.00301 0.14831 -0.00347 0.14987 -0.00393 C 0.1569 -0.00648 0.14935 -0.00393 0.15417 -0.00648 C 0.15807 -0.00787 0.16107 -0.00856 0.16302 -0.00926 C 0.1711 -0.00879 0.17813 -0.00787 0.18516 -0.00787 C 0.20886 -0.00787 0.21224 -0.00856 0.23034 -0.01065 C 0.23698 -0.01342 0.23503 -0.01319 0.24623 -0.01065 C 0.24779 -0.01018 0.24922 -0.00879 0.25078 -0.00787 L 0.253 -0.00648 C 0.25378 -0.00602 0.25456 -0.00602 0.25534 -0.00532 C 0.25612 -0.0044 0.25664 -0.00301 0.25742 -0.00254 C 0.25886 -0.00185 0.26016 -0.00162 0.26133 -0.00116 C 0.26328 -0.00046 0.26732 0.00139 0.26732 0.00162 C 0.27057 0.00093 0.27396 0.00116 0.27708 -1.85185E-6 C 0.278 -0.00023 0.27852 -0.00185 0.2793 -0.00254 C 0.28047 -0.00324 0.28138 -0.00347 0.28242 -0.00393 C 0.2832 -0.00416 0.28399 -0.00486 0.28477 -0.00532 C 0.29076 -0.0169 0.2832 -0.00208 0.28841 -0.01319 C 0.29024 -0.01713 0.29076 -0.01736 0.29076 -0.01991 C 0.29701 -0.03055 0.29076 -0.01759 0.29675 -0.02662 C 0.2974 -0.02778 0.29753 -0.0294 0.29818 -0.03055 C 0.29961 -0.03264 0.3013 -0.03403 0.30274 -0.03588 L 0.30495 -0.03866 C 0.30833 -0.04838 0.30391 -0.03634 0.30833 -0.04653 C 0.30833 -0.04768 0.30833 -0.0493 0.30833 -0.05046 C 0.30833 -0.05208 0.31185 -0.05301 0.31263 -0.05463 C 0.31302 -0.05579 0.31341 -0.05741 0.31393 -0.05856 C 0.3155 -0.06134 0.31706 -0.06389 0.31862 -0.06643 C 0.32136 -0.07176 0.31979 -0.06944 0.32318 -0.07315 L 0.32604 -0.08125 C 0.32604 -0.08264 0.32604 -0.08356 0.32604 -0.08518 C 0.32604 -0.08796 0.32604 -0.0912 0.32982 -0.09329 C 0.33073 -0.09444 0.3319 -0.09514 0.33281 -0.09583 C 0.3336 -0.09629 0.33438 -0.09722 0.33516 -0.09722 C 0.34362 -0.09791 0.3543 -0.09815 0.36133 -0.09861 C 0.36445 -0.09907 0.36524 -0.09977 0.36602 -0.09977 C 0.3724 -0.09977 0.37865 -0.0993 0.3849 -0.09861 C 0.3862 -0.09838 0.39024 -0.09653 0.39167 -0.09583 C 0.40026 -0.08565 0.39193 -0.09444 0.41419 -0.0919 C 0.41472 -0.09166 0.41797 -0.09097 0.41875 -0.09051 C 0.41979 -0.09004 0.4207 -0.08958 0.42175 -0.08912 C 0.42253 -0.08889 0.42331 -0.08796 0.42409 -0.08796 C 0.428 -0.08704 0.4319 -0.08704 0.4362 -0.08657 C 0.44245 -0.08704 0.4487 -0.08704 0.45508 -0.08796 C 0.45586 -0.08796 0.45638 -0.08889 0.45716 -0.08912 C 0.45912 -0.08981 0.46133 -0.09004 0.46328 -0.09051 C 0.46914 -0.09583 0.46302 -0.09097 0.47149 -0.09444 C 0.47305 -0.09514 0.47448 -0.09629 0.47604 -0.09722 C 0.47682 -0.09768 0.47748 -0.0993 0.47826 -0.09977 C 0.47943 -0.10069 0.48073 -0.10069 0.48216 -0.10116 C 0.48294 -0.10162 0.48347 -0.10231 0.48425 -0.10254 C 0.48776 -0.10324 0.49128 -0.10347 0.49492 -0.10393 C 0.50612 -0.11041 0.4974 -0.10579 0.52578 -0.10393 C 0.52878 -0.1037 0.53177 -0.10301 0.53477 -0.10254 C 0.53945 -0.10046 0.53685 -0.10185 0.54232 -0.09861 L 0.54466 -0.09722 C 0.54544 -0.09676 0.5461 -0.09606 0.54688 -0.09583 C 0.55469 -0.09421 0.55091 -0.09514 0.5582 -0.09329 C 0.56185 -0.09097 0.55964 -0.0919 0.56485 -0.0919 L 0.56485 -0.09166 " pathEditMode="relative" rAng="0" ptsTypes="AAAAAAAAAAAAAAAAAAAAAAAAAAAAAAAAAAAAAAAAAAAAAAAAAAAAAAAAAAAAAAAAAAAAAA">
                                      <p:cBhvr>
                                        <p:cTn id="18" dur="2000" fill="hold"/>
                                        <p:tgtEl>
                                          <p:spTgt spid="32"/>
                                        </p:tgtEl>
                                        <p:attrNameLst>
                                          <p:attrName>ppt_x</p:attrName>
                                          <p:attrName>ppt_y</p:attrName>
                                        </p:attrNameLst>
                                      </p:cBhvr>
                                      <p:rCtr x="28242" y="-5301"/>
                                    </p:animMotion>
                                  </p:childTnLst>
                                </p:cTn>
                              </p:par>
                            </p:childTnLst>
                          </p:cTn>
                        </p:par>
                        <p:par>
                          <p:cTn id="19" fill="hold">
                            <p:stCondLst>
                              <p:cond delay="6000"/>
                            </p:stCondLst>
                            <p:childTnLst>
                              <p:par>
                                <p:cTn id="20" presetID="1" presetClass="entr" presetSubtype="0"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6000"/>
                            </p:stCondLst>
                            <p:childTnLst>
                              <p:par>
                                <p:cTn id="23" presetID="1" presetClass="exit" presetSubtype="0" fill="hold" nodeType="after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childTnLst>
                          </p:cTn>
                        </p:par>
                        <p:par>
                          <p:cTn id="35" fill="hold">
                            <p:stCondLst>
                              <p:cond delay="6000"/>
                            </p:stCondLst>
                            <p:childTnLst>
                              <p:par>
                                <p:cTn id="36" presetID="42" presetClass="path" presetSubtype="0" accel="50000" decel="50000" fill="hold" nodeType="afterEffect">
                                  <p:stCondLst>
                                    <p:cond delay="0"/>
                                  </p:stCondLst>
                                  <p:childTnLst>
                                    <p:animMotion origin="layout" path="M -2.08333E-6 2.59259E-6 L -0.46133 0.00069 " pathEditMode="relative" rAng="0" ptsTypes="AA">
                                      <p:cBhvr>
                                        <p:cTn id="37" dur="2000" fill="hold"/>
                                        <p:tgtEl>
                                          <p:spTgt spid="5"/>
                                        </p:tgtEl>
                                        <p:attrNameLst>
                                          <p:attrName>ppt_x</p:attrName>
                                          <p:attrName>ppt_y</p:attrName>
                                        </p:attrNameLst>
                                      </p:cBhvr>
                                      <p:rCtr x="-23073" y="23"/>
                                    </p:animMotion>
                                  </p:childTnLst>
                                </p:cTn>
                              </p:par>
                              <p:par>
                                <p:cTn id="38" presetID="42" presetClass="path" presetSubtype="0" accel="50000" decel="50000" fill="hold" nodeType="withEffect">
                                  <p:stCondLst>
                                    <p:cond delay="0"/>
                                  </p:stCondLst>
                                  <p:childTnLst>
                                    <p:animMotion origin="layout" path="M 0 7.40741E-7 L -0.47956 0.00625 " pathEditMode="relative" rAng="0" ptsTypes="AA">
                                      <p:cBhvr>
                                        <p:cTn id="39" dur="2000" fill="hold"/>
                                        <p:tgtEl>
                                          <p:spTgt spid="71"/>
                                        </p:tgtEl>
                                        <p:attrNameLst>
                                          <p:attrName>ppt_x</p:attrName>
                                          <p:attrName>ppt_y</p:attrName>
                                        </p:attrNameLst>
                                      </p:cBhvr>
                                      <p:rCtr x="-23984" y="301"/>
                                    </p:animMotion>
                                  </p:childTnLst>
                                </p:cTn>
                              </p:par>
                              <p:par>
                                <p:cTn id="40" presetID="42" presetClass="path" presetSubtype="0" accel="50000" decel="50000" fill="hold" nodeType="withEffect">
                                  <p:stCondLst>
                                    <p:cond delay="0"/>
                                  </p:stCondLst>
                                  <p:childTnLst>
                                    <p:animMotion origin="layout" path="M -2.91667E-6 1.85185E-6 L -0.47955 0.00486 " pathEditMode="relative" rAng="0" ptsTypes="AA">
                                      <p:cBhvr>
                                        <p:cTn id="41" dur="2000" fill="hold"/>
                                        <p:tgtEl>
                                          <p:spTgt spid="72"/>
                                        </p:tgtEl>
                                        <p:attrNameLst>
                                          <p:attrName>ppt_x</p:attrName>
                                          <p:attrName>ppt_y</p:attrName>
                                        </p:attrNameLst>
                                      </p:cBhvr>
                                      <p:rCtr x="-23984" y="231"/>
                                    </p:animMotion>
                                  </p:childTnLst>
                                </p:cTn>
                              </p:par>
                            </p:childTnLst>
                          </p:cTn>
                        </p:par>
                        <p:par>
                          <p:cTn id="42" fill="hold">
                            <p:stCondLst>
                              <p:cond delay="8000"/>
                            </p:stCondLst>
                            <p:childTnLst>
                              <p:par>
                                <p:cTn id="43" presetID="1" presetClass="exit" presetSubtype="0" fill="hold" nodeType="afterEffect">
                                  <p:stCondLst>
                                    <p:cond delay="0"/>
                                  </p:stCondLst>
                                  <p:childTnLst>
                                    <p:set>
                                      <p:cBhvr>
                                        <p:cTn id="44" dur="1" fill="hold">
                                          <p:stCondLst>
                                            <p:cond delay="0"/>
                                          </p:stCondLst>
                                        </p:cTn>
                                        <p:tgtEl>
                                          <p:spTgt spid="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7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par>
                          <p:cTn id="55" fill="hold">
                            <p:stCondLst>
                              <p:cond delay="8000"/>
                            </p:stCondLst>
                            <p:childTnLst>
                              <p:par>
                                <p:cTn id="56" presetID="0" presetClass="path" presetSubtype="0" accel="50000" decel="50000" fill="hold" nodeType="afterEffect">
                                  <p:stCondLst>
                                    <p:cond delay="0"/>
                                  </p:stCondLst>
                                  <p:childTnLst>
                                    <p:animMotion origin="layout" path="M 1.45833E-6 3.33333E-6 L 1.45833E-6 0.00023 C 0.00234 0.00301 0.00482 0.00602 0.00703 0.00926 C 0.01289 0.01759 0.00937 0.01342 0.01341 0.02129 C 0.01458 0.02314 0.01562 0.02453 0.01667 0.02662 C 0.01784 0.0287 0.01875 0.03102 0.01979 0.0331 C 0.02083 0.03495 0.02213 0.03657 0.02318 0.03842 C 0.025 0.04236 0.02708 0.04629 0.02864 0.05046 C 0.02917 0.05185 0.02969 0.05324 0.03021 0.05439 C 0.03281 0.05972 0.03255 0.05764 0.03594 0.0625 C 0.03698 0.06412 0.03815 0.06597 0.03906 0.06782 C 0.03958 0.06898 0.03997 0.0706 0.04062 0.07176 C 0.04167 0.07338 0.04284 0.0743 0.04375 0.07569 L 0.05273 0.09051 C 0.05364 0.09213 0.05443 0.09537 0.05586 0.09583 C 0.06914 0.09861 0.06002 0.09699 0.0832 0.09838 C 0.09193 0.10023 0.09453 0.10115 0.10547 0.10115 C 0.1069 0.10115 0.1082 0.10023 0.1095 0.09977 C 0.11159 0.09884 0.11367 0.09768 0.11588 0.09699 C 0.12239 0.09537 0.12917 0.09444 0.13594 0.09305 C 0.15208 0.09444 0.15456 0.09352 0.17031 0.09838 C 0.172 0.09884 0.17344 0.10023 0.17513 0.10115 L 0.17747 0.10254 L 0.19752 0.10115 L 0.22461 0.09977 C 0.22995 0.09953 0.23542 0.09884 0.24075 0.09838 L 0.27747 0.09583 C 0.27917 0.09537 0.28086 0.09537 0.28242 0.09444 C 0.28372 0.09352 0.28463 0.09074 0.2862 0.09051 C 0.29401 0.08935 0.30169 0.09051 0.30963 0.09051 L 0.30963 0.09074 " pathEditMode="relative" rAng="0" ptsTypes="AAAAAAAAAAAAAAAAAAAAAAAAAAAAAAA">
                                      <p:cBhvr>
                                        <p:cTn id="57" dur="2000" fill="hold"/>
                                        <p:tgtEl>
                                          <p:spTgt spid="35"/>
                                        </p:tgtEl>
                                        <p:attrNameLst>
                                          <p:attrName>ppt_x</p:attrName>
                                          <p:attrName>ppt_y</p:attrName>
                                        </p:attrNameLst>
                                      </p:cBhvr>
                                      <p:rCtr x="15482" y="5116"/>
                                    </p:animMotion>
                                  </p:childTnLst>
                                </p:cTn>
                              </p:par>
                            </p:childTnLst>
                          </p:cTn>
                        </p:par>
                        <p:par>
                          <p:cTn id="58" fill="hold">
                            <p:stCondLst>
                              <p:cond delay="10000"/>
                            </p:stCondLst>
                            <p:childTnLst>
                              <p:par>
                                <p:cTn id="59" presetID="1" presetClass="entr" presetSubtype="0"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par>
                          <p:cTn id="61" fill="hold">
                            <p:stCondLst>
                              <p:cond delay="10000"/>
                            </p:stCondLst>
                            <p:childTnLst>
                              <p:par>
                                <p:cTn id="62" presetID="0" presetClass="path" presetSubtype="0" accel="50000" decel="50000" fill="hold" nodeType="afterEffect">
                                  <p:stCondLst>
                                    <p:cond delay="0"/>
                                  </p:stCondLst>
                                  <p:childTnLst>
                                    <p:animMotion origin="layout" path="M -1.04167E-6 3.7037E-6 L -1.04167E-6 0.00023 C 0.00234 0.00162 0.00482 0.00301 0.00703 0.00532 C 0.00794 0.00625 0.00859 0.0081 0.00951 0.00926 C 0.01042 0.01041 0.01159 0.01088 0.01276 0.0118 C 0.01354 0.01273 0.01419 0.01365 0.01511 0.01458 C 0.01615 0.01574 0.01706 0.01759 0.01823 0.01851 C 0.01927 0.01944 0.02031 0.01944 0.02149 0.0199 C 0.02201 0.02129 0.0224 0.02291 0.02318 0.02384 C 0.0237 0.02476 0.02487 0.02453 0.02552 0.02523 C 0.02656 0.02639 0.02774 0.02777 0.02865 0.02916 C 0.02956 0.03032 0.03021 0.03217 0.03112 0.0331 C 0.03203 0.03426 0.03333 0.03472 0.03425 0.03588 C 0.03529 0.03703 0.03581 0.03889 0.03672 0.03981 C 0.0375 0.04097 0.0388 0.04166 0.03998 0.04259 C 0.04414 0.04652 0.04024 0.04444 0.04544 0.04652 C 0.04636 0.04791 0.04701 0.0493 0.04792 0.05046 C 0.04857 0.05162 0.04961 0.05208 0.05026 0.05324 C 0.05156 0.05555 0.05339 0.06111 0.05339 0.06134 C 0.05508 0.07222 0.05313 0.06134 0.05586 0.0706 C 0.05625 0.07176 0.05625 0.07338 0.05677 0.07453 C 0.05716 0.07592 0.05781 0.07708 0.05833 0.07847 C 0.06159 0.08958 0.05612 0.075 0.06068 0.08657 C 0.06094 0.09097 0.06068 0.0956 0.06146 0.09976 C 0.06172 0.10115 0.06328 0.10023 0.0638 0.10115 C 0.06458 0.10231 0.06458 0.10416 0.0655 0.10509 C 0.06628 0.10625 0.07162 0.10787 0.07188 0.10787 C 0.07396 0.10879 0.07826 0.11064 0.07826 0.11088 C 0.08203 0.11018 0.08594 0.11064 0.08958 0.10926 C 0.09128 0.10833 0.09245 0.10463 0.09427 0.10393 C 0.09531 0.10347 0.09649 0.10301 0.0974 0.10254 C 0.09883 0.10208 0.10026 0.10185 0.10156 0.10115 C 0.10234 0.10092 0.10313 0.10023 0.10378 0.09976 C 0.10755 0.10023 0.11133 0.10046 0.11511 0.10115 C 0.11589 0.10139 0.11667 0.10254 0.11745 0.10254 C 0.11992 0.10254 0.1224 0.10162 0.12461 0.10115 C 0.13073 0.10162 0.13698 0.10185 0.14323 0.10254 C 0.14401 0.10254 0.14466 0.10347 0.14544 0.10393 C 0.14662 0.10439 0.14753 0.10486 0.1487 0.10509 C 0.15195 0.10578 0.15508 0.10601 0.15833 0.10648 C 0.16367 0.10601 0.16901 0.10625 0.17422 0.10509 C 0.17591 0.10486 0.17748 0.10301 0.17917 0.10254 C 0.1819 0.10162 0.18373 0.10115 0.18633 0.09976 C 0.18711 0.09953 0.18789 0.09861 0.18867 0.09861 C 0.19805 0.09768 0.20742 0.09768 0.2168 0.09722 C 0.21836 0.09676 0.21992 0.09652 0.22149 0.09583 C 0.2224 0.0956 0.22318 0.0949 0.22409 0.09444 C 0.22526 0.09398 0.22669 0.09375 0.22787 0.09328 C 0.22904 0.09282 0.23008 0.09213 0.23112 0.09189 C 0.23294 0.0912 0.2349 0.09097 0.23672 0.09051 C 0.24154 0.09097 0.24636 0.0912 0.25117 0.09189 C 0.253 0.09213 0.25482 0.09259 0.25677 0.09328 C 0.25794 0.09351 0.25886 0.09444 0.26003 0.09444 C 0.26927 0.09537 0.27865 0.09537 0.28789 0.09583 C 0.29128 0.09629 0.2944 0.09652 0.29753 0.09722 C 0.30026 0.09791 0.303 0.09838 0.30547 0.09976 L 0.30807 0.10115 L 0.30807 0.10139 " pathEditMode="relative" rAng="0" ptsTypes="AAAAAAAAAAAAAAAAAAAAAAAAAAAAAAAAAAAAAAAAAAAAAAAAAAAAAAAAAA">
                                      <p:cBhvr>
                                        <p:cTn id="63" dur="2000" fill="hold"/>
                                        <p:tgtEl>
                                          <p:spTgt spid="36"/>
                                        </p:tgtEl>
                                        <p:attrNameLst>
                                          <p:attrName>ppt_x</p:attrName>
                                          <p:attrName>ppt_y</p:attrName>
                                        </p:attrNameLst>
                                      </p:cBhvr>
                                      <p:rCtr x="15404" y="5532"/>
                                    </p:animMotion>
                                  </p:childTnLst>
                                </p:cTn>
                              </p:par>
                            </p:childTnLst>
                          </p:cTn>
                        </p:par>
                        <p:par>
                          <p:cTn id="64" fill="hold">
                            <p:stCondLst>
                              <p:cond delay="12000"/>
                            </p:stCondLst>
                            <p:childTnLst>
                              <p:par>
                                <p:cTn id="65" presetID="1" presetClass="entr" presetSubtype="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par>
                          <p:cTn id="67" fill="hold">
                            <p:stCondLst>
                              <p:cond delay="12000"/>
                            </p:stCondLst>
                            <p:childTnLst>
                              <p:par>
                                <p:cTn id="68" presetID="0" presetClass="path" presetSubtype="0" accel="50000" decel="50000" fill="hold" nodeType="afterEffect">
                                  <p:stCondLst>
                                    <p:cond delay="0"/>
                                  </p:stCondLst>
                                  <p:childTnLst>
                                    <p:animMotion origin="layout" path="M 4.58333E-6 1.48148E-6 L 4.58333E-6 0.00023 C 0.00208 0.00208 0.00416 0.0044 0.00625 0.00648 C 0.00729 0.00764 0.00833 0.00833 0.0095 0.00926 C 0.01041 0.00995 0.01106 0.01111 0.01197 0.0118 C 0.01289 0.01296 0.01406 0.01342 0.0151 0.01458 C 0.01692 0.01643 0.0194 0.02083 0.02148 0.02245 C 0.02213 0.02315 0.02317 0.02338 0.02382 0.02384 C 0.0276 0.0331 0.02552 0.03009 0.02955 0.03449 C 0.03372 0.04514 0.02812 0.03241 0.03333 0.0412 C 0.0388 0.05 0.03112 0.04074 0.0375 0.04792 C 0.03802 0.04907 0.03841 0.05069 0.03906 0.05185 C 0.04062 0.05463 0.04257 0.05671 0.04375 0.05972 C 0.0444 0.06111 0.04479 0.06273 0.04544 0.06389 C 0.04622 0.06504 0.04713 0.06551 0.04791 0.06643 C 0.04869 0.06759 0.04947 0.06921 0.05026 0.0706 C 0.05104 0.07153 0.05195 0.07199 0.05273 0.07315 C 0.05442 0.07569 0.05625 0.07801 0.05742 0.08125 C 0.05794 0.08241 0.05833 0.08403 0.05911 0.08518 C 0.05989 0.08634 0.06067 0.0868 0.06145 0.08773 C 0.06197 0.09051 0.0625 0.09398 0.0638 0.09583 C 0.06458 0.09676 0.06549 0.09653 0.06627 0.09722 C 0.06914 0.09907 0.06914 0.1 0.07187 0.10116 C 0.08125 0.10486 0.0802 0.10393 0.09114 0.10509 C 0.0996 0.10879 0.09479 0.10717 0.11197 0.10509 C 0.11406 0.10486 0.11692 0.10324 0.11914 0.10254 C 0.1207 0.10185 0.12239 0.10162 0.12382 0.10116 C 0.12669 0.1 0.12656 0.09907 0.12955 0.09722 C 0.13112 0.09606 0.13281 0.09537 0.13424 0.09444 L 0.13658 0.09305 C 0.1375 0.09259 0.13828 0.09213 0.13906 0.0919 L 0.14375 0.09051 C 0.19661 0.09467 0.13085 0.09051 0.17343 0.09051 C 0.19283 0.09051 0.22447 0.09213 0.24544 0.09305 C 0.25117 0.09629 0.25729 0.1 0.26315 0.10116 C 0.2707 0.10278 0.26744 0.10162 0.27278 0.1037 L 0.29661 0.10116 C 0.29778 0.10092 0.29882 0.1 0.3 0.09977 C 0.30208 0.0993 0.30416 0.09884 0.30625 0.09838 C 0.30781 0.09768 0.30963 0.09745 0.31106 0.09583 C 0.31197 0.09491 0.3125 0.09352 0.31341 0.09305 C 0.31458 0.09259 0.31562 0.09305 0.31679 0.09305 L 0.31679 0.09329 " pathEditMode="relative" rAng="0" ptsTypes="AAAAAAAAAAAAAAAAAAAAAAAAAAAAAAAAAAAAAAAAAAA">
                                      <p:cBhvr>
                                        <p:cTn id="69" dur="2000" fill="hold"/>
                                        <p:tgtEl>
                                          <p:spTgt spid="37"/>
                                        </p:tgtEl>
                                        <p:attrNameLst>
                                          <p:attrName>ppt_x</p:attrName>
                                          <p:attrName>ppt_y</p:attrName>
                                        </p:attrNameLst>
                                      </p:cBhvr>
                                      <p:rCtr x="15833" y="5347"/>
                                    </p:animMotion>
                                  </p:childTnLst>
                                </p:cTn>
                              </p:par>
                            </p:childTnLst>
                          </p:cTn>
                        </p:par>
                        <p:par>
                          <p:cTn id="70" fill="hold">
                            <p:stCondLst>
                              <p:cond delay="14000"/>
                            </p:stCondLst>
                            <p:childTnLst>
                              <p:par>
                                <p:cTn id="71" presetID="1" presetClass="entr" presetSubtype="0"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071828-1F74-A367-5625-B8CC35AEA772}"/>
              </a:ext>
            </a:extLst>
          </p:cNvPr>
          <p:cNvSpPr txBox="1">
            <a:spLocks/>
          </p:cNvSpPr>
          <p:nvPr/>
        </p:nvSpPr>
        <p:spPr>
          <a:xfrm>
            <a:off x="730857" y="77893"/>
            <a:ext cx="9976899" cy="10668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000" kern="1200">
                <a:solidFill>
                  <a:srgbClr val="20425A"/>
                </a:solidFill>
                <a:latin typeface="+mj-lt"/>
                <a:ea typeface="+mj-ea"/>
                <a:cs typeface="+mj-cs"/>
              </a:defRPr>
            </a:lvl1pPr>
          </a:lstStyle>
          <a:p>
            <a:r>
              <a:rPr lang="en-US" altLang="zh-CN"/>
              <a:t>But</a:t>
            </a:r>
            <a:r>
              <a:rPr lang="zh-CN" altLang="en-US"/>
              <a:t> </a:t>
            </a:r>
            <a:r>
              <a:rPr lang="en-US" altLang="zh-CN"/>
              <a:t>we</a:t>
            </a:r>
            <a:r>
              <a:rPr lang="zh-CN" altLang="en-US"/>
              <a:t> </a:t>
            </a:r>
            <a:r>
              <a:rPr lang="en-US" altLang="zh-CN"/>
              <a:t>don’t</a:t>
            </a:r>
            <a:r>
              <a:rPr lang="zh-CN" altLang="en-US"/>
              <a:t> </a:t>
            </a:r>
            <a:r>
              <a:rPr lang="en-US" altLang="zh-CN"/>
              <a:t>have</a:t>
            </a:r>
            <a:r>
              <a:rPr lang="zh-CN" altLang="en-US"/>
              <a:t> </a:t>
            </a:r>
            <a:r>
              <a:rPr lang="en-US" altLang="zh-CN"/>
              <a:t>a</a:t>
            </a:r>
            <a:r>
              <a:rPr lang="zh-CN" altLang="en-US"/>
              <a:t> </a:t>
            </a:r>
            <a:r>
              <a:rPr lang="en-US" altLang="zh-CN"/>
              <a:t>time</a:t>
            </a:r>
            <a:r>
              <a:rPr lang="zh-CN" altLang="en-US"/>
              <a:t> </a:t>
            </a:r>
            <a:r>
              <a:rPr lang="en-US" altLang="zh-CN"/>
              <a:t>machine…</a:t>
            </a:r>
            <a:r>
              <a:rPr lang="zh-CN" altLang="en-US"/>
              <a:t> </a:t>
            </a:r>
            <a:br>
              <a:rPr lang="en-US" altLang="zh-CN"/>
            </a:br>
            <a:r>
              <a:rPr lang="en-US" altLang="zh-CN"/>
              <a:t>randomize</a:t>
            </a:r>
            <a:r>
              <a:rPr lang="zh-CN" altLang="en-US"/>
              <a:t> </a:t>
            </a:r>
            <a:r>
              <a:rPr lang="en-US" altLang="zh-CN"/>
              <a:t>to</a:t>
            </a:r>
            <a:r>
              <a:rPr lang="zh-CN" altLang="en-US"/>
              <a:t> </a:t>
            </a:r>
            <a:r>
              <a:rPr lang="en-US" altLang="zh-CN"/>
              <a:t>approximate</a:t>
            </a:r>
            <a:r>
              <a:rPr lang="zh-CN" altLang="en-US"/>
              <a:t> </a:t>
            </a:r>
            <a:r>
              <a:rPr lang="en-US" altLang="zh-CN"/>
              <a:t>counterfactual</a:t>
            </a:r>
            <a:endParaRPr lang="en-US"/>
          </a:p>
        </p:txBody>
      </p:sp>
      <p:pic>
        <p:nvPicPr>
          <p:cNvPr id="5" name="Content Placeholder 4" descr="A screenshot of a video game&#10;&#10;Description automatically generated">
            <a:extLst>
              <a:ext uri="{FF2B5EF4-FFF2-40B4-BE49-F238E27FC236}">
                <a16:creationId xmlns:a16="http://schemas.microsoft.com/office/drawing/2014/main" id="{78E5D71D-82CD-119D-EB95-8BA121D61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972" y="1389526"/>
            <a:ext cx="6898667" cy="4002808"/>
          </a:xfrm>
          <a:prstGeom prst="rect">
            <a:avLst/>
          </a:prstGeom>
        </p:spPr>
      </p:pic>
      <p:sp>
        <p:nvSpPr>
          <p:cNvPr id="6" name="TextBox 5">
            <a:extLst>
              <a:ext uri="{FF2B5EF4-FFF2-40B4-BE49-F238E27FC236}">
                <a16:creationId xmlns:a16="http://schemas.microsoft.com/office/drawing/2014/main" id="{36F6AA1B-38FD-5FE0-38AE-0F074D5CC2A0}"/>
              </a:ext>
            </a:extLst>
          </p:cNvPr>
          <p:cNvSpPr txBox="1"/>
          <p:nvPr/>
        </p:nvSpPr>
        <p:spPr>
          <a:xfrm>
            <a:off x="1949063" y="5637167"/>
            <a:ext cx="9336157"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u="sng">
                <a:solidFill>
                  <a:srgbClr val="7030A0"/>
                </a:solidFill>
              </a:rPr>
              <a:t>Randomize</a:t>
            </a:r>
            <a:r>
              <a:rPr lang="zh-CN" altLang="en-US" sz="2000">
                <a:solidFill>
                  <a:srgbClr val="20425A"/>
                </a:solidFill>
              </a:rPr>
              <a:t> </a:t>
            </a:r>
            <a:r>
              <a:rPr lang="en-US" altLang="zh-CN" sz="2000">
                <a:solidFill>
                  <a:srgbClr val="20425A"/>
                </a:solidFill>
              </a:rPr>
              <a:t>patients</a:t>
            </a:r>
            <a:r>
              <a:rPr lang="zh-CN" altLang="en-US" sz="2000">
                <a:solidFill>
                  <a:srgbClr val="20425A"/>
                </a:solidFill>
              </a:rPr>
              <a:t> </a:t>
            </a:r>
            <a:r>
              <a:rPr lang="en-US" altLang="zh-CN" sz="2000">
                <a:solidFill>
                  <a:srgbClr val="20425A"/>
                </a:solidFill>
              </a:rPr>
              <a:t>to</a:t>
            </a:r>
            <a:r>
              <a:rPr lang="zh-CN" altLang="en-US" sz="2000">
                <a:solidFill>
                  <a:srgbClr val="20425A"/>
                </a:solidFill>
              </a:rPr>
              <a:t> </a:t>
            </a:r>
            <a:r>
              <a:rPr lang="en-US" altLang="zh-CN" sz="2000">
                <a:solidFill>
                  <a:srgbClr val="20425A"/>
                </a:solidFill>
              </a:rPr>
              <a:t>T</a:t>
            </a:r>
            <a:r>
              <a:rPr lang="zh-CN" altLang="en-US" sz="2000">
                <a:solidFill>
                  <a:srgbClr val="20425A"/>
                </a:solidFill>
              </a:rPr>
              <a:t> </a:t>
            </a:r>
            <a:r>
              <a:rPr lang="en-US" altLang="zh-CN" sz="2000">
                <a:solidFill>
                  <a:srgbClr val="20425A"/>
                </a:solidFill>
              </a:rPr>
              <a:t>and</a:t>
            </a:r>
            <a:r>
              <a:rPr lang="zh-CN" altLang="en-US" sz="2000">
                <a:solidFill>
                  <a:srgbClr val="20425A"/>
                </a:solidFill>
              </a:rPr>
              <a:t> </a:t>
            </a:r>
            <a:r>
              <a:rPr lang="en-US" altLang="zh-CN" sz="2000">
                <a:solidFill>
                  <a:srgbClr val="20425A"/>
                </a:solidFill>
              </a:rPr>
              <a:t>C:</a:t>
            </a:r>
            <a:r>
              <a:rPr lang="zh-CN" altLang="en-US" sz="2000">
                <a:solidFill>
                  <a:srgbClr val="20425A"/>
                </a:solidFill>
              </a:rPr>
              <a:t> </a:t>
            </a:r>
            <a:r>
              <a:rPr lang="en-US" altLang="zh-CN" sz="2000">
                <a:solidFill>
                  <a:srgbClr val="20425A"/>
                </a:solidFill>
              </a:rPr>
              <a:t>probabilistically</a:t>
            </a:r>
            <a:r>
              <a:rPr lang="zh-CN" altLang="en-US" sz="2000">
                <a:solidFill>
                  <a:srgbClr val="20425A"/>
                </a:solidFill>
              </a:rPr>
              <a:t> </a:t>
            </a:r>
            <a:r>
              <a:rPr lang="en-US" altLang="zh-CN" sz="2000" b="1">
                <a:solidFill>
                  <a:srgbClr val="7030A0"/>
                </a:solidFill>
              </a:rPr>
              <a:t>balance</a:t>
            </a:r>
            <a:r>
              <a:rPr lang="zh-CN" altLang="en-US" sz="2000">
                <a:solidFill>
                  <a:srgbClr val="20425A"/>
                </a:solidFill>
              </a:rPr>
              <a:t> </a:t>
            </a:r>
            <a:r>
              <a:rPr lang="en-US" altLang="zh-CN" sz="2000">
                <a:solidFill>
                  <a:srgbClr val="20425A"/>
                </a:solidFill>
              </a:rPr>
              <a:t>baseline</a:t>
            </a:r>
            <a:r>
              <a:rPr lang="zh-CN" altLang="en-US" sz="2000">
                <a:solidFill>
                  <a:srgbClr val="20425A"/>
                </a:solidFill>
              </a:rPr>
              <a:t> </a:t>
            </a:r>
            <a:r>
              <a:rPr lang="en-US" altLang="zh-CN" sz="2000">
                <a:solidFill>
                  <a:srgbClr val="20425A"/>
                </a:solidFill>
              </a:rPr>
              <a:t>characteristics</a:t>
            </a:r>
          </a:p>
          <a:p>
            <a:pPr marL="285750" indent="-285750">
              <a:buFont typeface="Arial" panose="020B0604020202020204" pitchFamily="34" charset="0"/>
              <a:buChar char="•"/>
            </a:pPr>
            <a:r>
              <a:rPr lang="en-US" altLang="zh-CN" sz="2000">
                <a:solidFill>
                  <a:srgbClr val="20425A"/>
                </a:solidFill>
              </a:rPr>
              <a:t>Then</a:t>
            </a:r>
            <a:r>
              <a:rPr lang="zh-CN" altLang="en-US" sz="2000">
                <a:solidFill>
                  <a:srgbClr val="20425A"/>
                </a:solidFill>
              </a:rPr>
              <a:t> </a:t>
            </a:r>
            <a:r>
              <a:rPr lang="en-US" altLang="zh-CN" sz="2000">
                <a:solidFill>
                  <a:srgbClr val="20425A"/>
                </a:solidFill>
              </a:rPr>
              <a:t>can</a:t>
            </a:r>
            <a:r>
              <a:rPr lang="zh-CN" altLang="en-US" sz="2000">
                <a:solidFill>
                  <a:srgbClr val="20425A"/>
                </a:solidFill>
              </a:rPr>
              <a:t> </a:t>
            </a:r>
            <a:r>
              <a:rPr lang="en-US" altLang="zh-CN" sz="2000">
                <a:solidFill>
                  <a:srgbClr val="20425A"/>
                </a:solidFill>
              </a:rPr>
              <a:t>assume</a:t>
            </a:r>
            <a:r>
              <a:rPr lang="zh-CN" altLang="en-US" sz="2000">
                <a:solidFill>
                  <a:srgbClr val="20425A"/>
                </a:solidFill>
              </a:rPr>
              <a:t> </a:t>
            </a:r>
            <a:r>
              <a:rPr lang="en-US" altLang="zh-CN" sz="2000">
                <a:solidFill>
                  <a:srgbClr val="20425A"/>
                </a:solidFill>
              </a:rPr>
              <a:t>T</a:t>
            </a:r>
            <a:r>
              <a:rPr lang="zh-CN" altLang="en-US" sz="2000">
                <a:solidFill>
                  <a:srgbClr val="20425A"/>
                </a:solidFill>
              </a:rPr>
              <a:t> </a:t>
            </a:r>
            <a:r>
              <a:rPr lang="en-US" altLang="zh-CN" sz="2000">
                <a:solidFill>
                  <a:srgbClr val="20425A"/>
                </a:solidFill>
              </a:rPr>
              <a:t>and</a:t>
            </a:r>
            <a:r>
              <a:rPr lang="zh-CN" altLang="en-US" sz="2000">
                <a:solidFill>
                  <a:srgbClr val="20425A"/>
                </a:solidFill>
              </a:rPr>
              <a:t> </a:t>
            </a:r>
            <a:r>
              <a:rPr lang="en-US" altLang="zh-CN" sz="2000">
                <a:solidFill>
                  <a:srgbClr val="20425A"/>
                </a:solidFill>
              </a:rPr>
              <a:t>C</a:t>
            </a:r>
            <a:r>
              <a:rPr lang="zh-CN" altLang="en-US" sz="2000">
                <a:solidFill>
                  <a:srgbClr val="20425A"/>
                </a:solidFill>
              </a:rPr>
              <a:t> </a:t>
            </a:r>
            <a:r>
              <a:rPr lang="en-US" altLang="zh-CN" sz="2000">
                <a:solidFill>
                  <a:srgbClr val="20425A"/>
                </a:solidFill>
              </a:rPr>
              <a:t>cohorts</a:t>
            </a:r>
            <a:r>
              <a:rPr lang="zh-CN" altLang="en-US" sz="2000">
                <a:solidFill>
                  <a:srgbClr val="20425A"/>
                </a:solidFill>
              </a:rPr>
              <a:t> </a:t>
            </a:r>
            <a:r>
              <a:rPr lang="en-US" altLang="zh-CN" sz="2000">
                <a:solidFill>
                  <a:srgbClr val="20425A"/>
                </a:solidFill>
              </a:rPr>
              <a:t>are</a:t>
            </a:r>
            <a:r>
              <a:rPr lang="zh-CN" altLang="en-US" sz="2000">
                <a:solidFill>
                  <a:srgbClr val="20425A"/>
                </a:solidFill>
              </a:rPr>
              <a:t> </a:t>
            </a:r>
            <a:r>
              <a:rPr lang="en-US" altLang="zh-CN" sz="2000" b="1" u="sng">
                <a:solidFill>
                  <a:srgbClr val="7030A0"/>
                </a:solidFill>
              </a:rPr>
              <a:t>exchangeable</a:t>
            </a:r>
            <a:r>
              <a:rPr lang="zh-CN" altLang="en-US" sz="2000">
                <a:solidFill>
                  <a:srgbClr val="20425A"/>
                </a:solidFill>
              </a:rPr>
              <a:t> </a:t>
            </a:r>
            <a:r>
              <a:rPr lang="en-US" altLang="zh-CN" sz="2000">
                <a:solidFill>
                  <a:srgbClr val="20425A"/>
                </a:solidFill>
              </a:rPr>
              <a:t>and</a:t>
            </a:r>
            <a:r>
              <a:rPr lang="zh-CN" altLang="en-US" sz="2000">
                <a:solidFill>
                  <a:srgbClr val="20425A"/>
                </a:solidFill>
              </a:rPr>
              <a:t> </a:t>
            </a:r>
            <a:r>
              <a:rPr lang="en-US" altLang="zh-CN" sz="2000">
                <a:solidFill>
                  <a:srgbClr val="20425A"/>
                </a:solidFill>
              </a:rPr>
              <a:t>causally</a:t>
            </a:r>
            <a:r>
              <a:rPr lang="zh-CN" altLang="en-US" sz="2000">
                <a:solidFill>
                  <a:srgbClr val="20425A"/>
                </a:solidFill>
              </a:rPr>
              <a:t> </a:t>
            </a:r>
            <a:r>
              <a:rPr lang="en-US" altLang="zh-CN" sz="2000">
                <a:solidFill>
                  <a:srgbClr val="20425A"/>
                </a:solidFill>
              </a:rPr>
              <a:t>comparable</a:t>
            </a:r>
            <a:endParaRPr lang="en-US" sz="2000">
              <a:solidFill>
                <a:srgbClr val="20425A"/>
              </a:solidFill>
            </a:endParaRPr>
          </a:p>
        </p:txBody>
      </p:sp>
      <p:sp>
        <p:nvSpPr>
          <p:cNvPr id="2" name="Slide Number Placeholder 1">
            <a:extLst>
              <a:ext uri="{FF2B5EF4-FFF2-40B4-BE49-F238E27FC236}">
                <a16:creationId xmlns:a16="http://schemas.microsoft.com/office/drawing/2014/main" id="{8585D0E4-C813-FF3C-DDEA-84B61676BFAE}"/>
              </a:ext>
            </a:extLst>
          </p:cNvPr>
          <p:cNvSpPr>
            <a:spLocks noGrp="1"/>
          </p:cNvSpPr>
          <p:nvPr>
            <p:ph type="sldNum" sz="quarter" idx="4"/>
          </p:nvPr>
        </p:nvSpPr>
        <p:spPr/>
        <p:txBody>
          <a:bodyPr/>
          <a:lstStyle/>
          <a:p>
            <a:fld id="{444583ED-F364-40B3-B25B-483B5033DFA3}" type="slidenum">
              <a:rPr lang="en-US" smtClean="0"/>
              <a:pPr/>
              <a:t>6</a:t>
            </a:fld>
            <a:endParaRPr lang="en-US"/>
          </a:p>
        </p:txBody>
      </p:sp>
      <p:sp>
        <p:nvSpPr>
          <p:cNvPr id="3" name="Oval 2">
            <a:extLst>
              <a:ext uri="{FF2B5EF4-FFF2-40B4-BE49-F238E27FC236}">
                <a16:creationId xmlns:a16="http://schemas.microsoft.com/office/drawing/2014/main" id="{D4D6587A-9717-B288-B9D6-BE442E5FC58D}"/>
              </a:ext>
            </a:extLst>
          </p:cNvPr>
          <p:cNvSpPr/>
          <p:nvPr/>
        </p:nvSpPr>
        <p:spPr>
          <a:xfrm>
            <a:off x="9977618" y="4874922"/>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8E93148-1938-F5C6-881D-004193FAB349}"/>
              </a:ext>
            </a:extLst>
          </p:cNvPr>
          <p:cNvSpPr/>
          <p:nvPr/>
        </p:nvSpPr>
        <p:spPr>
          <a:xfrm>
            <a:off x="9977618" y="5243867"/>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F011BF-5F51-59D8-394D-361EBD4C92EB}"/>
              </a:ext>
            </a:extLst>
          </p:cNvPr>
          <p:cNvSpPr txBox="1"/>
          <p:nvPr/>
        </p:nvSpPr>
        <p:spPr>
          <a:xfrm>
            <a:off x="10278397" y="4778310"/>
            <a:ext cx="1571879" cy="338554"/>
          </a:xfrm>
          <a:prstGeom prst="rect">
            <a:avLst/>
          </a:prstGeom>
          <a:noFill/>
        </p:spPr>
        <p:txBody>
          <a:bodyPr wrap="square" rtlCol="0">
            <a:spAutoFit/>
          </a:bodyPr>
          <a:lstStyle/>
          <a:p>
            <a:r>
              <a:rPr lang="en-US" sz="1600" dirty="0"/>
              <a:t>GLP-1RAs</a:t>
            </a:r>
          </a:p>
        </p:txBody>
      </p:sp>
      <p:sp>
        <p:nvSpPr>
          <p:cNvPr id="9" name="TextBox 8">
            <a:extLst>
              <a:ext uri="{FF2B5EF4-FFF2-40B4-BE49-F238E27FC236}">
                <a16:creationId xmlns:a16="http://schemas.microsoft.com/office/drawing/2014/main" id="{B45FEE0B-70C7-A12E-D8EF-96A22BC2B83D}"/>
              </a:ext>
            </a:extLst>
          </p:cNvPr>
          <p:cNvSpPr txBox="1"/>
          <p:nvPr/>
        </p:nvSpPr>
        <p:spPr>
          <a:xfrm>
            <a:off x="10278397" y="5150790"/>
            <a:ext cx="1851505" cy="338554"/>
          </a:xfrm>
          <a:prstGeom prst="rect">
            <a:avLst/>
          </a:prstGeom>
          <a:noFill/>
        </p:spPr>
        <p:txBody>
          <a:bodyPr wrap="square" rtlCol="0">
            <a:spAutoFit/>
          </a:bodyPr>
          <a:lstStyle/>
          <a:p>
            <a:r>
              <a:rPr lang="en-US" altLang="zh-CN" sz="1600" dirty="0"/>
              <a:t>DPP-4 Inhibitors</a:t>
            </a:r>
            <a:endParaRPr lang="en-US" sz="1600" dirty="0"/>
          </a:p>
        </p:txBody>
      </p:sp>
    </p:spTree>
    <p:extLst>
      <p:ext uri="{BB962C8B-B14F-4D97-AF65-F5344CB8AC3E}">
        <p14:creationId xmlns:p14="http://schemas.microsoft.com/office/powerpoint/2010/main" val="158463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249" y="164722"/>
            <a:ext cx="8630634" cy="898521"/>
          </a:xfrm>
        </p:spPr>
        <p:txBody>
          <a:bodyPr>
            <a:normAutofit fontScale="90000"/>
          </a:bodyPr>
          <a:lstStyle/>
          <a:p>
            <a:r>
              <a:rPr lang="en-US" altLang="zh-CN" sz="3200" dirty="0"/>
              <a:t>But</a:t>
            </a:r>
            <a:r>
              <a:rPr lang="zh-CN" altLang="en-US" sz="3200" dirty="0"/>
              <a:t> </a:t>
            </a:r>
            <a:r>
              <a:rPr lang="en-US" altLang="zh-CN" sz="3200" dirty="0"/>
              <a:t>we</a:t>
            </a:r>
            <a:r>
              <a:rPr lang="zh-CN" altLang="en-US" sz="3200" dirty="0"/>
              <a:t> </a:t>
            </a:r>
            <a:r>
              <a:rPr lang="en-US" altLang="zh-CN" sz="3200" dirty="0"/>
              <a:t>can’t</a:t>
            </a:r>
            <a:r>
              <a:rPr lang="zh-CN" altLang="en-US" sz="3200" dirty="0"/>
              <a:t> </a:t>
            </a:r>
            <a:r>
              <a:rPr lang="en-US" altLang="zh-CN" sz="3200" dirty="0"/>
              <a:t>even</a:t>
            </a:r>
            <a:r>
              <a:rPr lang="zh-CN" altLang="en-US" sz="3200" dirty="0"/>
              <a:t> </a:t>
            </a:r>
            <a:r>
              <a:rPr lang="en-US" altLang="zh-CN" sz="3200" dirty="0"/>
              <a:t>randomize</a:t>
            </a:r>
            <a:r>
              <a:rPr lang="zh-CN" altLang="en-US" sz="3200" dirty="0"/>
              <a:t> </a:t>
            </a:r>
            <a:r>
              <a:rPr lang="en-US" altLang="zh-CN" sz="3200" dirty="0"/>
              <a:t>in</a:t>
            </a:r>
            <a:r>
              <a:rPr lang="zh-CN" altLang="en-US" sz="3200" dirty="0"/>
              <a:t> </a:t>
            </a:r>
            <a:r>
              <a:rPr lang="en-US" altLang="zh-CN" sz="3200" dirty="0"/>
              <a:t>observational</a:t>
            </a:r>
            <a:r>
              <a:rPr lang="zh-CN" altLang="en-US" sz="3200" dirty="0"/>
              <a:t> </a:t>
            </a:r>
            <a:r>
              <a:rPr lang="en-US" altLang="zh-CN" sz="3200" dirty="0"/>
              <a:t>studies!</a:t>
            </a:r>
            <a:r>
              <a:rPr lang="zh-CN" altLang="en-US" sz="3200" dirty="0"/>
              <a:t> </a:t>
            </a:r>
            <a:r>
              <a:rPr lang="en-US" altLang="zh-CN" sz="3200" dirty="0"/>
              <a:t>Use</a:t>
            </a:r>
            <a:r>
              <a:rPr lang="zh-CN" altLang="en-US" sz="3200" dirty="0"/>
              <a:t> </a:t>
            </a:r>
            <a:r>
              <a:rPr lang="en-US" altLang="zh-CN" sz="3200" b="1" dirty="0">
                <a:solidFill>
                  <a:srgbClr val="7030A0"/>
                </a:solidFill>
              </a:rPr>
              <a:t>propensity</a:t>
            </a:r>
            <a:r>
              <a:rPr lang="zh-CN" altLang="en-US" sz="3200" b="1" dirty="0">
                <a:solidFill>
                  <a:srgbClr val="7030A0"/>
                </a:solidFill>
              </a:rPr>
              <a:t> </a:t>
            </a:r>
            <a:r>
              <a:rPr lang="en-US" altLang="zh-CN" sz="3200" b="1" dirty="0">
                <a:solidFill>
                  <a:srgbClr val="7030A0"/>
                </a:solidFill>
              </a:rPr>
              <a:t>score</a:t>
            </a:r>
            <a:r>
              <a:rPr lang="zh-CN" altLang="en-US" sz="3200" b="1" dirty="0">
                <a:solidFill>
                  <a:srgbClr val="7030A0"/>
                </a:solidFill>
              </a:rPr>
              <a:t> </a:t>
            </a:r>
            <a:r>
              <a:rPr lang="en-US" altLang="zh-CN" sz="3200" dirty="0"/>
              <a:t>to</a:t>
            </a:r>
            <a:r>
              <a:rPr lang="zh-CN" altLang="en-US" sz="3200" dirty="0"/>
              <a:t> </a:t>
            </a:r>
            <a:r>
              <a:rPr lang="en-US" altLang="zh-CN" sz="3200" dirty="0"/>
              <a:t>learn</a:t>
            </a:r>
            <a:r>
              <a:rPr lang="zh-CN" altLang="en-US" sz="3200" dirty="0"/>
              <a:t> </a:t>
            </a:r>
            <a:r>
              <a:rPr lang="en-US" altLang="zh-CN" sz="3200" dirty="0"/>
              <a:t>treatment</a:t>
            </a:r>
            <a:r>
              <a:rPr lang="zh-CN" altLang="en-US" sz="3200" dirty="0"/>
              <a:t> </a:t>
            </a:r>
            <a:r>
              <a:rPr lang="en-US" altLang="zh-CN" sz="3200" dirty="0"/>
              <a:t>assignment</a:t>
            </a:r>
            <a:endParaRPr lang="en-US" sz="3200" dirty="0"/>
          </a:p>
        </p:txBody>
      </p:sp>
      <p:pic>
        <p:nvPicPr>
          <p:cNvPr id="40" name="Picture 39" descr="A screenshot of a computer&#10;&#10;Description automatically generated">
            <a:extLst>
              <a:ext uri="{FF2B5EF4-FFF2-40B4-BE49-F238E27FC236}">
                <a16:creationId xmlns:a16="http://schemas.microsoft.com/office/drawing/2014/main" id="{9E583919-8C84-B1C5-8A7B-B51149895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344" y="1359133"/>
            <a:ext cx="8269248" cy="4139734"/>
          </a:xfrm>
          <a:prstGeom prst="rect">
            <a:avLst/>
          </a:prstGeom>
        </p:spPr>
      </p:pic>
      <p:grpSp>
        <p:nvGrpSpPr>
          <p:cNvPr id="65" name="Group 64">
            <a:extLst>
              <a:ext uri="{FF2B5EF4-FFF2-40B4-BE49-F238E27FC236}">
                <a16:creationId xmlns:a16="http://schemas.microsoft.com/office/drawing/2014/main" id="{90348194-DC58-7CBB-A514-18881683AE52}"/>
              </a:ext>
            </a:extLst>
          </p:cNvPr>
          <p:cNvGrpSpPr/>
          <p:nvPr/>
        </p:nvGrpSpPr>
        <p:grpSpPr>
          <a:xfrm>
            <a:off x="1413344" y="5759464"/>
            <a:ext cx="9871876" cy="474637"/>
            <a:chOff x="1413344" y="5666700"/>
            <a:chExt cx="9871876" cy="474637"/>
          </a:xfrm>
        </p:grpSpPr>
        <p:sp>
          <p:nvSpPr>
            <p:cNvPr id="45" name="TextBox 44">
              <a:extLst>
                <a:ext uri="{FF2B5EF4-FFF2-40B4-BE49-F238E27FC236}">
                  <a16:creationId xmlns:a16="http://schemas.microsoft.com/office/drawing/2014/main" id="{85CA6E6D-D27B-081E-6B5C-88960A439A64}"/>
                </a:ext>
              </a:extLst>
            </p:cNvPr>
            <p:cNvSpPr txBox="1"/>
            <p:nvPr/>
          </p:nvSpPr>
          <p:spPr>
            <a:xfrm>
              <a:off x="1413344" y="5666700"/>
              <a:ext cx="9871876"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solidFill>
                    <a:srgbClr val="20425A"/>
                  </a:solidFill>
                </a:rPr>
                <a:t>If</a:t>
              </a:r>
              <a:r>
                <a:rPr lang="zh-CN" altLang="en-US" sz="2400">
                  <a:solidFill>
                    <a:srgbClr val="20425A"/>
                  </a:solidFill>
                </a:rPr>
                <a:t>                 </a:t>
              </a:r>
              <a:r>
                <a:rPr lang="en-US" altLang="zh-CN" sz="2400">
                  <a:solidFill>
                    <a:srgbClr val="20425A"/>
                  </a:solidFill>
                </a:rPr>
                <a:t>=</a:t>
              </a:r>
              <a:r>
                <a:rPr lang="zh-CN" altLang="en-US" sz="2400">
                  <a:solidFill>
                    <a:srgbClr val="20425A"/>
                  </a:solidFill>
                </a:rPr>
                <a:t> </a:t>
              </a:r>
              <a:r>
                <a:rPr lang="en-US" altLang="zh-CN" sz="2400">
                  <a:solidFill>
                    <a:srgbClr val="20425A"/>
                  </a:solidFill>
                </a:rPr>
                <a:t>0.7,</a:t>
              </a:r>
              <a:r>
                <a:rPr lang="zh-CN" altLang="en-US" sz="2400">
                  <a:solidFill>
                    <a:srgbClr val="20425A"/>
                  </a:solidFill>
                </a:rPr>
                <a:t>                </a:t>
              </a:r>
              <a:r>
                <a:rPr lang="en-US" altLang="zh-CN" sz="2400">
                  <a:solidFill>
                    <a:srgbClr val="20425A"/>
                  </a:solidFill>
                </a:rPr>
                <a:t>=</a:t>
              </a:r>
              <a:r>
                <a:rPr lang="zh-CN" altLang="en-US" sz="2400">
                  <a:solidFill>
                    <a:srgbClr val="20425A"/>
                  </a:solidFill>
                </a:rPr>
                <a:t> </a:t>
              </a:r>
              <a:r>
                <a:rPr lang="en-US" altLang="zh-CN" sz="2400">
                  <a:solidFill>
                    <a:srgbClr val="20425A"/>
                  </a:solidFill>
                </a:rPr>
                <a:t>0.68,</a:t>
              </a:r>
              <a:r>
                <a:rPr lang="zh-CN" altLang="en-US" sz="2400">
                  <a:solidFill>
                    <a:srgbClr val="20425A"/>
                  </a:solidFill>
                </a:rPr>
                <a:t> </a:t>
              </a:r>
              <a:r>
                <a:rPr lang="en-US" altLang="zh-CN" sz="2400">
                  <a:solidFill>
                    <a:srgbClr val="20425A"/>
                  </a:solidFill>
                </a:rPr>
                <a:t>then</a:t>
              </a:r>
              <a:r>
                <a:rPr lang="zh-CN" altLang="en-US" sz="2400">
                  <a:solidFill>
                    <a:srgbClr val="20425A"/>
                  </a:solidFill>
                </a:rPr>
                <a:t>     </a:t>
              </a:r>
              <a:r>
                <a:rPr lang="en-US" altLang="zh-CN" sz="2400">
                  <a:solidFill>
                    <a:srgbClr val="20425A"/>
                  </a:solidFill>
                </a:rPr>
                <a:t>and</a:t>
              </a:r>
              <a:r>
                <a:rPr lang="zh-CN" altLang="en-US" sz="2400">
                  <a:solidFill>
                    <a:srgbClr val="20425A"/>
                  </a:solidFill>
                </a:rPr>
                <a:t>      </a:t>
              </a:r>
              <a:r>
                <a:rPr lang="en-US" altLang="zh-CN" sz="2400">
                  <a:solidFill>
                    <a:srgbClr val="20425A"/>
                  </a:solidFill>
                </a:rPr>
                <a:t>are</a:t>
              </a:r>
              <a:r>
                <a:rPr lang="zh-CN" altLang="en-US" sz="2400">
                  <a:solidFill>
                    <a:srgbClr val="20425A"/>
                  </a:solidFill>
                </a:rPr>
                <a:t> </a:t>
              </a:r>
              <a:r>
                <a:rPr lang="en-US" altLang="zh-CN" sz="2400">
                  <a:solidFill>
                    <a:srgbClr val="20425A"/>
                  </a:solidFill>
                </a:rPr>
                <a:t>similar</a:t>
              </a:r>
              <a:r>
                <a:rPr lang="zh-CN" altLang="en-US" sz="2400">
                  <a:solidFill>
                    <a:srgbClr val="20425A"/>
                  </a:solidFill>
                </a:rPr>
                <a:t> </a:t>
              </a:r>
              <a:r>
                <a:rPr lang="en-US" altLang="zh-CN" sz="2400">
                  <a:solidFill>
                    <a:srgbClr val="20425A"/>
                  </a:solidFill>
                </a:rPr>
                <a:t>and</a:t>
              </a:r>
              <a:r>
                <a:rPr lang="zh-CN" altLang="en-US" sz="2400">
                  <a:solidFill>
                    <a:srgbClr val="20425A"/>
                  </a:solidFill>
                </a:rPr>
                <a:t> </a:t>
              </a:r>
              <a:r>
                <a:rPr lang="en-US" altLang="zh-CN" sz="2400">
                  <a:solidFill>
                    <a:srgbClr val="20425A"/>
                  </a:solidFill>
                </a:rPr>
                <a:t>comparable!</a:t>
              </a:r>
              <a:r>
                <a:rPr lang="zh-CN" altLang="en-US" sz="2400">
                  <a:solidFill>
                    <a:srgbClr val="20425A"/>
                  </a:solidFill>
                </a:rPr>
                <a:t>  </a:t>
              </a:r>
              <a:endParaRPr lang="en-US" sz="2400">
                <a:solidFill>
                  <a:srgbClr val="20425A"/>
                </a:solidFill>
              </a:endParaRPr>
            </a:p>
          </p:txBody>
        </p:sp>
        <p:grpSp>
          <p:nvGrpSpPr>
            <p:cNvPr id="60" name="Group 59">
              <a:extLst>
                <a:ext uri="{FF2B5EF4-FFF2-40B4-BE49-F238E27FC236}">
                  <a16:creationId xmlns:a16="http://schemas.microsoft.com/office/drawing/2014/main" id="{4DF8B94A-6478-1C68-1048-8A94DFC4598A}"/>
                </a:ext>
              </a:extLst>
            </p:cNvPr>
            <p:cNvGrpSpPr/>
            <p:nvPr/>
          </p:nvGrpSpPr>
          <p:grpSpPr>
            <a:xfrm>
              <a:off x="1950890" y="5680437"/>
              <a:ext cx="1239218" cy="441241"/>
              <a:chOff x="2037521" y="5586184"/>
              <a:chExt cx="1239218" cy="441241"/>
            </a:xfrm>
          </p:grpSpPr>
          <p:pic>
            <p:nvPicPr>
              <p:cNvPr id="49" name="Picture 48">
                <a:extLst>
                  <a:ext uri="{FF2B5EF4-FFF2-40B4-BE49-F238E27FC236}">
                    <a16:creationId xmlns:a16="http://schemas.microsoft.com/office/drawing/2014/main" id="{CFF834A3-561C-8E71-2592-06BBC4A8C41B}"/>
                  </a:ext>
                </a:extLst>
              </p:cNvPr>
              <p:cNvPicPr>
                <a:picLocks noChangeAspect="1"/>
              </p:cNvPicPr>
              <p:nvPr/>
            </p:nvPicPr>
            <p:blipFill>
              <a:blip r:embed="rId4"/>
              <a:stretch>
                <a:fillRect/>
              </a:stretch>
            </p:blipFill>
            <p:spPr>
              <a:xfrm>
                <a:off x="2696520" y="5586184"/>
                <a:ext cx="308870" cy="441241"/>
              </a:xfrm>
              <a:prstGeom prst="rect">
                <a:avLst/>
              </a:prstGeom>
            </p:spPr>
          </p:pic>
          <p:sp>
            <p:nvSpPr>
              <p:cNvPr id="50" name="TextBox 49">
                <a:extLst>
                  <a:ext uri="{FF2B5EF4-FFF2-40B4-BE49-F238E27FC236}">
                    <a16:creationId xmlns:a16="http://schemas.microsoft.com/office/drawing/2014/main" id="{E50297D7-A447-5804-A0D3-5AF947C8E1B6}"/>
                  </a:ext>
                </a:extLst>
              </p:cNvPr>
              <p:cNvSpPr txBox="1"/>
              <p:nvPr/>
            </p:nvSpPr>
            <p:spPr>
              <a:xfrm>
                <a:off x="2037521" y="5604803"/>
                <a:ext cx="1239218" cy="415498"/>
              </a:xfrm>
              <a:prstGeom prst="rect">
                <a:avLst/>
              </a:prstGeom>
              <a:noFill/>
            </p:spPr>
            <p:txBody>
              <a:bodyPr wrap="square" rtlCol="0">
                <a:spAutoFit/>
              </a:bodyPr>
              <a:lstStyle/>
              <a:p>
                <a:r>
                  <a:rPr lang="en-US" altLang="zh-CN" sz="2100" b="1">
                    <a:solidFill>
                      <a:srgbClr val="20425A"/>
                    </a:solidFill>
                  </a:rPr>
                  <a:t>P(</a:t>
                </a:r>
                <a:r>
                  <a:rPr lang="zh-CN" altLang="en-US" sz="2100" b="1">
                    <a:solidFill>
                      <a:srgbClr val="20425A"/>
                    </a:solidFill>
                  </a:rPr>
                  <a:t>    </a:t>
                </a:r>
                <a:r>
                  <a:rPr lang="en-US" altLang="zh-CN" sz="2100" b="1">
                    <a:solidFill>
                      <a:srgbClr val="20425A"/>
                    </a:solidFill>
                  </a:rPr>
                  <a:t>|</a:t>
                </a:r>
                <a:r>
                  <a:rPr lang="zh-CN" altLang="en-US" sz="2100" b="1">
                    <a:solidFill>
                      <a:srgbClr val="20425A"/>
                    </a:solidFill>
                  </a:rPr>
                  <a:t>     </a:t>
                </a:r>
                <a:r>
                  <a:rPr lang="en-US" altLang="zh-CN" sz="2100" b="1">
                    <a:solidFill>
                      <a:srgbClr val="20425A"/>
                    </a:solidFill>
                  </a:rPr>
                  <a:t>)</a:t>
                </a:r>
                <a:endParaRPr lang="en-US" sz="2100" b="1">
                  <a:solidFill>
                    <a:srgbClr val="20425A"/>
                  </a:solidFill>
                </a:endParaRPr>
              </a:p>
            </p:txBody>
          </p:sp>
          <p:sp>
            <p:nvSpPr>
              <p:cNvPr id="55" name="Oval 54">
                <a:extLst>
                  <a:ext uri="{FF2B5EF4-FFF2-40B4-BE49-F238E27FC236}">
                    <a16:creationId xmlns:a16="http://schemas.microsoft.com/office/drawing/2014/main" id="{C5666BE3-F967-BA44-9588-6E6949CF9F63}"/>
                  </a:ext>
                </a:extLst>
              </p:cNvPr>
              <p:cNvSpPr/>
              <p:nvPr/>
            </p:nvSpPr>
            <p:spPr>
              <a:xfrm>
                <a:off x="2346475" y="5757123"/>
                <a:ext cx="205169" cy="114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grpSp>
        <p:grpSp>
          <p:nvGrpSpPr>
            <p:cNvPr id="59" name="Group 58">
              <a:extLst>
                <a:ext uri="{FF2B5EF4-FFF2-40B4-BE49-F238E27FC236}">
                  <a16:creationId xmlns:a16="http://schemas.microsoft.com/office/drawing/2014/main" id="{DA49746F-4C91-52B7-1E92-CD4D0E89D871}"/>
                </a:ext>
              </a:extLst>
            </p:cNvPr>
            <p:cNvGrpSpPr/>
            <p:nvPr/>
          </p:nvGrpSpPr>
          <p:grpSpPr>
            <a:xfrm>
              <a:off x="3767044" y="5667780"/>
              <a:ext cx="1239218" cy="460585"/>
              <a:chOff x="4646397" y="1835864"/>
              <a:chExt cx="1239218" cy="460585"/>
            </a:xfrm>
          </p:grpSpPr>
          <p:pic>
            <p:nvPicPr>
              <p:cNvPr id="56" name="Picture 55">
                <a:extLst>
                  <a:ext uri="{FF2B5EF4-FFF2-40B4-BE49-F238E27FC236}">
                    <a16:creationId xmlns:a16="http://schemas.microsoft.com/office/drawing/2014/main" id="{9C3945D1-0375-79B3-F533-2A3FB2F45779}"/>
                  </a:ext>
                </a:extLst>
              </p:cNvPr>
              <p:cNvPicPr>
                <a:picLocks noChangeAspect="1"/>
              </p:cNvPicPr>
              <p:nvPr/>
            </p:nvPicPr>
            <p:blipFill>
              <a:blip r:embed="rId5"/>
              <a:stretch>
                <a:fillRect/>
              </a:stretch>
            </p:blipFill>
            <p:spPr>
              <a:xfrm>
                <a:off x="5295109" y="1835864"/>
                <a:ext cx="323654" cy="460585"/>
              </a:xfrm>
              <a:prstGeom prst="rect">
                <a:avLst/>
              </a:prstGeom>
            </p:spPr>
          </p:pic>
          <p:sp>
            <p:nvSpPr>
              <p:cNvPr id="57" name="TextBox 56">
                <a:extLst>
                  <a:ext uri="{FF2B5EF4-FFF2-40B4-BE49-F238E27FC236}">
                    <a16:creationId xmlns:a16="http://schemas.microsoft.com/office/drawing/2014/main" id="{09AC28F3-42B3-C1C6-4587-1652C125BACA}"/>
                  </a:ext>
                </a:extLst>
              </p:cNvPr>
              <p:cNvSpPr txBox="1"/>
              <p:nvPr/>
            </p:nvSpPr>
            <p:spPr>
              <a:xfrm>
                <a:off x="4646397" y="1869457"/>
                <a:ext cx="1239218" cy="415498"/>
              </a:xfrm>
              <a:prstGeom prst="rect">
                <a:avLst/>
              </a:prstGeom>
              <a:noFill/>
            </p:spPr>
            <p:txBody>
              <a:bodyPr wrap="square" rtlCol="0">
                <a:spAutoFit/>
              </a:bodyPr>
              <a:lstStyle/>
              <a:p>
                <a:r>
                  <a:rPr lang="en-US" altLang="zh-CN" sz="2100" b="1">
                    <a:solidFill>
                      <a:srgbClr val="20425A"/>
                    </a:solidFill>
                  </a:rPr>
                  <a:t>P(</a:t>
                </a:r>
                <a:r>
                  <a:rPr lang="zh-CN" altLang="en-US" sz="2100" b="1">
                    <a:solidFill>
                      <a:srgbClr val="20425A"/>
                    </a:solidFill>
                  </a:rPr>
                  <a:t>    </a:t>
                </a:r>
                <a:r>
                  <a:rPr lang="en-US" altLang="zh-CN" sz="2100" b="1">
                    <a:solidFill>
                      <a:srgbClr val="20425A"/>
                    </a:solidFill>
                  </a:rPr>
                  <a:t>|</a:t>
                </a:r>
                <a:r>
                  <a:rPr lang="zh-CN" altLang="en-US" sz="2100" b="1">
                    <a:solidFill>
                      <a:srgbClr val="20425A"/>
                    </a:solidFill>
                  </a:rPr>
                  <a:t>     </a:t>
                </a:r>
                <a:r>
                  <a:rPr lang="en-US" altLang="zh-CN" sz="2100" b="1">
                    <a:solidFill>
                      <a:srgbClr val="20425A"/>
                    </a:solidFill>
                  </a:rPr>
                  <a:t>)</a:t>
                </a:r>
                <a:endParaRPr lang="en-US" sz="2100" b="1">
                  <a:solidFill>
                    <a:srgbClr val="20425A"/>
                  </a:solidFill>
                </a:endParaRPr>
              </a:p>
            </p:txBody>
          </p:sp>
          <p:sp>
            <p:nvSpPr>
              <p:cNvPr id="58" name="Oval 57">
                <a:extLst>
                  <a:ext uri="{FF2B5EF4-FFF2-40B4-BE49-F238E27FC236}">
                    <a16:creationId xmlns:a16="http://schemas.microsoft.com/office/drawing/2014/main" id="{B07CBDDD-F5AA-12D3-54A8-2B2039740EEB}"/>
                  </a:ext>
                </a:extLst>
              </p:cNvPr>
              <p:cNvSpPr/>
              <p:nvPr/>
            </p:nvSpPr>
            <p:spPr>
              <a:xfrm>
                <a:off x="4963913" y="2044532"/>
                <a:ext cx="205169" cy="114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grpSp>
        <p:pic>
          <p:nvPicPr>
            <p:cNvPr id="63" name="Picture 62">
              <a:extLst>
                <a:ext uri="{FF2B5EF4-FFF2-40B4-BE49-F238E27FC236}">
                  <a16:creationId xmlns:a16="http://schemas.microsoft.com/office/drawing/2014/main" id="{F3008A81-1081-6DAB-573B-28BCE478707D}"/>
                </a:ext>
              </a:extLst>
            </p:cNvPr>
            <p:cNvPicPr>
              <a:picLocks noChangeAspect="1"/>
            </p:cNvPicPr>
            <p:nvPr/>
          </p:nvPicPr>
          <p:blipFill>
            <a:blip r:embed="rId4"/>
            <a:stretch>
              <a:fillRect/>
            </a:stretch>
          </p:blipFill>
          <p:spPr>
            <a:xfrm>
              <a:off x="6349541" y="5680437"/>
              <a:ext cx="308870" cy="441241"/>
            </a:xfrm>
            <a:prstGeom prst="rect">
              <a:avLst/>
            </a:prstGeom>
          </p:spPr>
        </p:pic>
        <p:pic>
          <p:nvPicPr>
            <p:cNvPr id="64" name="Picture 63">
              <a:extLst>
                <a:ext uri="{FF2B5EF4-FFF2-40B4-BE49-F238E27FC236}">
                  <a16:creationId xmlns:a16="http://schemas.microsoft.com/office/drawing/2014/main" id="{38FBBDD7-AB0B-C6B5-57B8-874A6A23075F}"/>
                </a:ext>
              </a:extLst>
            </p:cNvPr>
            <p:cNvPicPr>
              <a:picLocks noChangeAspect="1"/>
            </p:cNvPicPr>
            <p:nvPr/>
          </p:nvPicPr>
          <p:blipFill>
            <a:blip r:embed="rId5"/>
            <a:stretch>
              <a:fillRect/>
            </a:stretch>
          </p:blipFill>
          <p:spPr>
            <a:xfrm>
              <a:off x="7238980" y="5680752"/>
              <a:ext cx="323654" cy="460585"/>
            </a:xfrm>
            <a:prstGeom prst="rect">
              <a:avLst/>
            </a:prstGeom>
          </p:spPr>
        </p:pic>
      </p:grpSp>
      <p:sp>
        <p:nvSpPr>
          <p:cNvPr id="3" name="Slide Number Placeholder 2">
            <a:extLst>
              <a:ext uri="{FF2B5EF4-FFF2-40B4-BE49-F238E27FC236}">
                <a16:creationId xmlns:a16="http://schemas.microsoft.com/office/drawing/2014/main" id="{81C72F84-9126-7ACB-84B1-01944D4A71C0}"/>
              </a:ext>
            </a:extLst>
          </p:cNvPr>
          <p:cNvSpPr>
            <a:spLocks noGrp="1"/>
          </p:cNvSpPr>
          <p:nvPr>
            <p:ph type="sldNum" sz="quarter" idx="4"/>
          </p:nvPr>
        </p:nvSpPr>
        <p:spPr/>
        <p:txBody>
          <a:bodyPr/>
          <a:lstStyle/>
          <a:p>
            <a:fld id="{444583ED-F364-40B3-B25B-483B5033DFA3}" type="slidenum">
              <a:rPr lang="en-US" smtClean="0"/>
              <a:pPr/>
              <a:t>7</a:t>
            </a:fld>
            <a:endParaRPr lang="en-US"/>
          </a:p>
        </p:txBody>
      </p:sp>
      <p:sp>
        <p:nvSpPr>
          <p:cNvPr id="4" name="Oval 3">
            <a:extLst>
              <a:ext uri="{FF2B5EF4-FFF2-40B4-BE49-F238E27FC236}">
                <a16:creationId xmlns:a16="http://schemas.microsoft.com/office/drawing/2014/main" id="{A3B85217-6B56-F2D8-1BDA-97730EF260B2}"/>
              </a:ext>
            </a:extLst>
          </p:cNvPr>
          <p:cNvSpPr/>
          <p:nvPr/>
        </p:nvSpPr>
        <p:spPr>
          <a:xfrm>
            <a:off x="10039716" y="5108911"/>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F09CBCB-42D8-DF20-9784-548880E1437F}"/>
              </a:ext>
            </a:extLst>
          </p:cNvPr>
          <p:cNvSpPr/>
          <p:nvPr/>
        </p:nvSpPr>
        <p:spPr>
          <a:xfrm>
            <a:off x="10039716" y="5477856"/>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9F070E-FF07-B701-8E0A-CAED9693ACAC}"/>
              </a:ext>
            </a:extLst>
          </p:cNvPr>
          <p:cNvSpPr txBox="1"/>
          <p:nvPr/>
        </p:nvSpPr>
        <p:spPr>
          <a:xfrm>
            <a:off x="10340495" y="5012299"/>
            <a:ext cx="1571879" cy="338554"/>
          </a:xfrm>
          <a:prstGeom prst="rect">
            <a:avLst/>
          </a:prstGeom>
          <a:noFill/>
        </p:spPr>
        <p:txBody>
          <a:bodyPr wrap="square" rtlCol="0">
            <a:spAutoFit/>
          </a:bodyPr>
          <a:lstStyle/>
          <a:p>
            <a:r>
              <a:rPr lang="en-US" sz="1600" dirty="0"/>
              <a:t>GLP-1RAs</a:t>
            </a:r>
          </a:p>
        </p:txBody>
      </p:sp>
      <p:sp>
        <p:nvSpPr>
          <p:cNvPr id="7" name="TextBox 6">
            <a:extLst>
              <a:ext uri="{FF2B5EF4-FFF2-40B4-BE49-F238E27FC236}">
                <a16:creationId xmlns:a16="http://schemas.microsoft.com/office/drawing/2014/main" id="{6AC8D7F1-2D54-A3A5-504E-73A57BF27C10}"/>
              </a:ext>
            </a:extLst>
          </p:cNvPr>
          <p:cNvSpPr txBox="1"/>
          <p:nvPr/>
        </p:nvSpPr>
        <p:spPr>
          <a:xfrm>
            <a:off x="10340495" y="5384779"/>
            <a:ext cx="1851505" cy="338554"/>
          </a:xfrm>
          <a:prstGeom prst="rect">
            <a:avLst/>
          </a:prstGeom>
          <a:noFill/>
        </p:spPr>
        <p:txBody>
          <a:bodyPr wrap="square" rtlCol="0">
            <a:spAutoFit/>
          </a:bodyPr>
          <a:lstStyle/>
          <a:p>
            <a:r>
              <a:rPr lang="en-US" altLang="zh-CN" sz="1600" dirty="0"/>
              <a:t>DPP-4 Inhibitors</a:t>
            </a:r>
            <a:endParaRPr lang="en-US" sz="1600" dirty="0"/>
          </a:p>
        </p:txBody>
      </p:sp>
    </p:spTree>
    <p:extLst>
      <p:ext uri="{BB962C8B-B14F-4D97-AF65-F5344CB8AC3E}">
        <p14:creationId xmlns:p14="http://schemas.microsoft.com/office/powerpoint/2010/main" val="354661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88C9B4AB-6AA1-2F46-BBA6-7EBFCE5E316A}"/>
              </a:ext>
            </a:extLst>
          </p:cNvPr>
          <p:cNvSpPr>
            <a:spLocks noGrp="1"/>
          </p:cNvSpPr>
          <p:nvPr>
            <p:ph type="title"/>
          </p:nvPr>
        </p:nvSpPr>
        <p:spPr/>
        <p:txBody>
          <a:bodyPr>
            <a:normAutofit/>
          </a:bodyPr>
          <a:lstStyle/>
          <a:p>
            <a:pPr algn="l">
              <a:lnSpc>
                <a:spcPct val="80000"/>
              </a:lnSpc>
            </a:pPr>
            <a:r>
              <a:rPr lang="en-US" dirty="0">
                <a:sym typeface="Helvetica Neue Light"/>
              </a:rPr>
              <a:t>Association is not causation</a:t>
            </a:r>
          </a:p>
        </p:txBody>
      </p:sp>
      <p:sp>
        <p:nvSpPr>
          <p:cNvPr id="7" name="Content Placeholder 6">
            <a:extLst>
              <a:ext uri="{FF2B5EF4-FFF2-40B4-BE49-F238E27FC236}">
                <a16:creationId xmlns:a16="http://schemas.microsoft.com/office/drawing/2014/main" id="{D3EA34D7-9F1B-DA21-91E6-69E3D5E2B38E}"/>
              </a:ext>
            </a:extLst>
          </p:cNvPr>
          <p:cNvSpPr>
            <a:spLocks noGrp="1"/>
          </p:cNvSpPr>
          <p:nvPr>
            <p:ph idx="1"/>
          </p:nvPr>
        </p:nvSpPr>
        <p:spPr/>
        <p:txBody>
          <a:bodyPr/>
          <a:lstStyle/>
          <a:p>
            <a:r>
              <a:rPr lang="en-US" dirty="0"/>
              <a:t>Confounder is a variable that is associated with both exposure and outcome.</a:t>
            </a:r>
          </a:p>
        </p:txBody>
      </p:sp>
      <p:sp>
        <p:nvSpPr>
          <p:cNvPr id="20" name="Text Placeholder 1">
            <a:extLst>
              <a:ext uri="{FF2B5EF4-FFF2-40B4-BE49-F238E27FC236}">
                <a16:creationId xmlns:a16="http://schemas.microsoft.com/office/drawing/2014/main" id="{FE74933F-B1A2-3D49-88BB-B9CE808F691E}"/>
              </a:ext>
            </a:extLst>
          </p:cNvPr>
          <p:cNvSpPr txBox="1">
            <a:spLocks/>
          </p:cNvSpPr>
          <p:nvPr/>
        </p:nvSpPr>
        <p:spPr>
          <a:xfrm>
            <a:off x="774695" y="1440519"/>
            <a:ext cx="10502661" cy="4123685"/>
          </a:xfrm>
          <a:prstGeom prst="rect">
            <a:avLst/>
          </a:prstGeom>
        </p:spPr>
        <p:txBody>
          <a:bodyPr vert="horz" lIns="0" tIns="45720" rIns="91440" bIns="45720" rtlCol="0">
            <a:normAutofit/>
          </a:bodyPr>
          <a:lstStyle>
            <a:lvl1pPr marL="0" marR="0" indent="0" algn="l" defTabSz="685800" rtl="0" eaLnBrk="1" fontAlgn="auto" latinLnBrk="0" hangingPunct="1">
              <a:lnSpc>
                <a:spcPct val="110000"/>
              </a:lnSpc>
              <a:spcBef>
                <a:spcPts val="750"/>
              </a:spcBef>
              <a:spcAft>
                <a:spcPts val="0"/>
              </a:spcAft>
              <a:buClr>
                <a:schemeClr val="accent2"/>
              </a:buClr>
              <a:buSzTx/>
              <a:buFont typeface="Arial" panose="020B0604020202020204" pitchFamily="34" charset="0"/>
              <a:buNone/>
              <a:tabLst/>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lgn="l" defTabSz="685800" rtl="0" eaLnBrk="1" latinLnBrk="0" hangingPunct="1">
              <a:lnSpc>
                <a:spcPct val="110000"/>
              </a:lnSpc>
              <a:spcBef>
                <a:spcPts val="375"/>
              </a:spcBef>
              <a:buClr>
                <a:srgbClr val="1D4F91"/>
              </a:buClr>
              <a:buFont typeface="Arial" panose="020B0604020202020204" pitchFamily="34"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lgn="l" defTabSz="685800" rtl="0" eaLnBrk="1" latinLnBrk="0" hangingPunct="1">
              <a:lnSpc>
                <a:spcPct val="110000"/>
              </a:lnSpc>
              <a:spcBef>
                <a:spcPts val="375"/>
              </a:spcBef>
              <a:buClr>
                <a:srgbClr val="1D4F91"/>
              </a:buClr>
              <a:buFont typeface="LucidaGrande"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Clr>
                <a:srgbClr val="20425A"/>
              </a:buClr>
              <a:buFont typeface="Arial" panose="020B0604020202020204" pitchFamily="34" charset="0"/>
              <a:buChar char="•"/>
            </a:pPr>
            <a:endParaRPr lang="en-US" sz="2400" dirty="0">
              <a:solidFill>
                <a:srgbClr val="424448"/>
              </a:solidFill>
              <a:latin typeface="Helvetica Neue" panose="02000503000000020004" pitchFamily="2" charset="0"/>
            </a:endParaRPr>
          </a:p>
        </p:txBody>
      </p:sp>
      <p:pic>
        <p:nvPicPr>
          <p:cNvPr id="4" name="Picture 3">
            <a:extLst>
              <a:ext uri="{FF2B5EF4-FFF2-40B4-BE49-F238E27FC236}">
                <a16:creationId xmlns:a16="http://schemas.microsoft.com/office/drawing/2014/main" id="{D3985722-7B2C-7AED-CF60-58AEF1AF9881}"/>
              </a:ext>
            </a:extLst>
          </p:cNvPr>
          <p:cNvPicPr>
            <a:picLocks noChangeAspect="1"/>
          </p:cNvPicPr>
          <p:nvPr/>
        </p:nvPicPr>
        <p:blipFill>
          <a:blip r:embed="rId3"/>
          <a:stretch>
            <a:fillRect/>
          </a:stretch>
        </p:blipFill>
        <p:spPr>
          <a:xfrm>
            <a:off x="4860829" y="2362094"/>
            <a:ext cx="1582611" cy="1222173"/>
          </a:xfrm>
          <a:prstGeom prst="rect">
            <a:avLst/>
          </a:prstGeom>
        </p:spPr>
      </p:pic>
      <p:pic>
        <p:nvPicPr>
          <p:cNvPr id="6" name="Picture 2" descr="lung cancer causes and symptoms">
            <a:extLst>
              <a:ext uri="{FF2B5EF4-FFF2-40B4-BE49-F238E27FC236}">
                <a16:creationId xmlns:a16="http://schemas.microsoft.com/office/drawing/2014/main" id="{98B93520-B17C-303E-7300-9A4A23891F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29" t="18382" r="10705" b="10323"/>
          <a:stretch/>
        </p:blipFill>
        <p:spPr bwMode="auto">
          <a:xfrm>
            <a:off x="7769757" y="3802775"/>
            <a:ext cx="2212259" cy="2062675"/>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9790EC76-E59F-B2D6-575F-F4720598A794}"/>
              </a:ext>
            </a:extLst>
          </p:cNvPr>
          <p:cNvSpPr/>
          <p:nvPr/>
        </p:nvSpPr>
        <p:spPr>
          <a:xfrm rot="7863083" flipV="1">
            <a:off x="4222233" y="3586546"/>
            <a:ext cx="1435801" cy="554340"/>
          </a:xfrm>
          <a:prstGeom prst="rightArrow">
            <a:avLst>
              <a:gd name="adj1" fmla="val 39078"/>
              <a:gd name="adj2" fmla="val 55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ight Arrow 8">
            <a:extLst>
              <a:ext uri="{FF2B5EF4-FFF2-40B4-BE49-F238E27FC236}">
                <a16:creationId xmlns:a16="http://schemas.microsoft.com/office/drawing/2014/main" id="{FBE3E856-896E-DA38-F631-58C29A40F94A}"/>
              </a:ext>
            </a:extLst>
          </p:cNvPr>
          <p:cNvSpPr/>
          <p:nvPr/>
        </p:nvSpPr>
        <p:spPr>
          <a:xfrm rot="2781795" flipV="1">
            <a:off x="6384209" y="3635614"/>
            <a:ext cx="1435801" cy="554340"/>
          </a:xfrm>
          <a:prstGeom prst="rightArrow">
            <a:avLst>
              <a:gd name="adj1" fmla="val 35868"/>
              <a:gd name="adj2" fmla="val 55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ight Arrow 9">
            <a:extLst>
              <a:ext uri="{FF2B5EF4-FFF2-40B4-BE49-F238E27FC236}">
                <a16:creationId xmlns:a16="http://schemas.microsoft.com/office/drawing/2014/main" id="{0019AEAD-036C-A285-E3A4-AE3B1C04D699}"/>
              </a:ext>
            </a:extLst>
          </p:cNvPr>
          <p:cNvSpPr/>
          <p:nvPr/>
        </p:nvSpPr>
        <p:spPr>
          <a:xfrm flipV="1">
            <a:off x="4805629" y="4758492"/>
            <a:ext cx="2418139" cy="492179"/>
          </a:xfrm>
          <a:prstGeom prst="rightArrow">
            <a:avLst>
              <a:gd name="adj1" fmla="val 41439"/>
              <a:gd name="adj2" fmla="val 679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TextBox 12">
            <a:extLst>
              <a:ext uri="{FF2B5EF4-FFF2-40B4-BE49-F238E27FC236}">
                <a16:creationId xmlns:a16="http://schemas.microsoft.com/office/drawing/2014/main" id="{86291BE5-50F6-5D71-422C-309C882AE60F}"/>
              </a:ext>
            </a:extLst>
          </p:cNvPr>
          <p:cNvSpPr txBox="1"/>
          <p:nvPr/>
        </p:nvSpPr>
        <p:spPr>
          <a:xfrm>
            <a:off x="6309617" y="2457734"/>
            <a:ext cx="1667188" cy="461665"/>
          </a:xfrm>
          <a:prstGeom prst="rect">
            <a:avLst/>
          </a:prstGeom>
          <a:noFill/>
        </p:spPr>
        <p:txBody>
          <a:bodyPr wrap="none" rtlCol="0">
            <a:spAutoFit/>
          </a:bodyPr>
          <a:lstStyle/>
          <a:p>
            <a:r>
              <a:rPr lang="en-US" sz="2400" dirty="0"/>
              <a:t>Confounder</a:t>
            </a:r>
          </a:p>
        </p:txBody>
      </p:sp>
      <p:sp>
        <p:nvSpPr>
          <p:cNvPr id="2" name="TextBox 1">
            <a:extLst>
              <a:ext uri="{FF2B5EF4-FFF2-40B4-BE49-F238E27FC236}">
                <a16:creationId xmlns:a16="http://schemas.microsoft.com/office/drawing/2014/main" id="{165EB672-ADEA-AA84-F4F4-DC0E182F8DE9}"/>
              </a:ext>
            </a:extLst>
          </p:cNvPr>
          <p:cNvSpPr txBox="1"/>
          <p:nvPr/>
        </p:nvSpPr>
        <p:spPr>
          <a:xfrm>
            <a:off x="2637734" y="5727993"/>
            <a:ext cx="1331583" cy="461665"/>
          </a:xfrm>
          <a:prstGeom prst="rect">
            <a:avLst/>
          </a:prstGeom>
          <a:noFill/>
        </p:spPr>
        <p:txBody>
          <a:bodyPr wrap="none" rtlCol="0">
            <a:spAutoFit/>
          </a:bodyPr>
          <a:lstStyle/>
          <a:p>
            <a:r>
              <a:rPr lang="en-US" sz="2400" dirty="0"/>
              <a:t>Exposure</a:t>
            </a:r>
          </a:p>
        </p:txBody>
      </p:sp>
      <p:sp>
        <p:nvSpPr>
          <p:cNvPr id="5" name="TextBox 4">
            <a:extLst>
              <a:ext uri="{FF2B5EF4-FFF2-40B4-BE49-F238E27FC236}">
                <a16:creationId xmlns:a16="http://schemas.microsoft.com/office/drawing/2014/main" id="{84A4CCCE-B3DA-9389-88A4-4E2B502C7D62}"/>
              </a:ext>
            </a:extLst>
          </p:cNvPr>
          <p:cNvSpPr txBox="1"/>
          <p:nvPr/>
        </p:nvSpPr>
        <p:spPr>
          <a:xfrm>
            <a:off x="8060437" y="5794470"/>
            <a:ext cx="1337289" cy="461665"/>
          </a:xfrm>
          <a:prstGeom prst="rect">
            <a:avLst/>
          </a:prstGeom>
          <a:noFill/>
        </p:spPr>
        <p:txBody>
          <a:bodyPr wrap="none" rtlCol="0">
            <a:spAutoFit/>
          </a:bodyPr>
          <a:lstStyle/>
          <a:p>
            <a:r>
              <a:rPr lang="en-US" sz="2400" dirty="0"/>
              <a:t>Outcome</a:t>
            </a:r>
          </a:p>
        </p:txBody>
      </p:sp>
      <p:pic>
        <p:nvPicPr>
          <p:cNvPr id="1026" name="Picture 2" descr="Brushed Chrome Vintage">
            <a:extLst>
              <a:ext uri="{FF2B5EF4-FFF2-40B4-BE49-F238E27FC236}">
                <a16:creationId xmlns:a16="http://schemas.microsoft.com/office/drawing/2014/main" id="{BAA142F1-6B24-5DF5-0F71-D4D310D919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252" y="3824886"/>
            <a:ext cx="1640549" cy="19031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420B63-1072-22FD-EF20-C9631F9DC4E8}"/>
              </a:ext>
            </a:extLst>
          </p:cNvPr>
          <p:cNvSpPr txBox="1"/>
          <p:nvPr/>
        </p:nvSpPr>
        <p:spPr>
          <a:xfrm>
            <a:off x="5630144" y="4496749"/>
            <a:ext cx="803776" cy="1015663"/>
          </a:xfrm>
          <a:prstGeom prst="rect">
            <a:avLst/>
          </a:prstGeom>
          <a:noFill/>
        </p:spPr>
        <p:txBody>
          <a:bodyPr wrap="square" rtlCol="0">
            <a:spAutoFit/>
          </a:bodyPr>
          <a:lstStyle/>
          <a:p>
            <a:r>
              <a:rPr lang="en-US" sz="6000" dirty="0">
                <a:solidFill>
                  <a:srgbClr val="C00000"/>
                </a:solidFill>
              </a:rPr>
              <a:t>?</a:t>
            </a:r>
          </a:p>
        </p:txBody>
      </p:sp>
    </p:spTree>
    <p:extLst>
      <p:ext uri="{BB962C8B-B14F-4D97-AF65-F5344CB8AC3E}">
        <p14:creationId xmlns:p14="http://schemas.microsoft.com/office/powerpoint/2010/main" val="564299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88C9B4AB-6AA1-2F46-BBA6-7EBFCE5E316A}"/>
              </a:ext>
            </a:extLst>
          </p:cNvPr>
          <p:cNvSpPr>
            <a:spLocks noGrp="1"/>
          </p:cNvSpPr>
          <p:nvPr>
            <p:ph type="title"/>
          </p:nvPr>
        </p:nvSpPr>
        <p:spPr/>
        <p:txBody>
          <a:bodyPr>
            <a:normAutofit/>
          </a:bodyPr>
          <a:lstStyle/>
          <a:p>
            <a:pPr algn="l">
              <a:lnSpc>
                <a:spcPct val="80000"/>
              </a:lnSpc>
            </a:pPr>
            <a:r>
              <a:rPr lang="en-US" dirty="0">
                <a:sym typeface="Helvetica Neue Light"/>
              </a:rPr>
              <a:t>Association is not causation</a:t>
            </a:r>
          </a:p>
        </p:txBody>
      </p:sp>
      <p:sp>
        <p:nvSpPr>
          <p:cNvPr id="20" name="Text Placeholder 1">
            <a:extLst>
              <a:ext uri="{FF2B5EF4-FFF2-40B4-BE49-F238E27FC236}">
                <a16:creationId xmlns:a16="http://schemas.microsoft.com/office/drawing/2014/main" id="{FE74933F-B1A2-3D49-88BB-B9CE808F691E}"/>
              </a:ext>
            </a:extLst>
          </p:cNvPr>
          <p:cNvSpPr txBox="1">
            <a:spLocks/>
          </p:cNvSpPr>
          <p:nvPr/>
        </p:nvSpPr>
        <p:spPr>
          <a:xfrm>
            <a:off x="774695" y="1440519"/>
            <a:ext cx="10502661" cy="4123685"/>
          </a:xfrm>
          <a:prstGeom prst="rect">
            <a:avLst/>
          </a:prstGeom>
        </p:spPr>
        <p:txBody>
          <a:bodyPr vert="horz" lIns="0" tIns="45720" rIns="91440" bIns="45720" rtlCol="0">
            <a:normAutofit/>
          </a:bodyPr>
          <a:lstStyle>
            <a:lvl1pPr marL="0" marR="0" indent="0" algn="l" defTabSz="685800" rtl="0" eaLnBrk="1" fontAlgn="auto" latinLnBrk="0" hangingPunct="1">
              <a:lnSpc>
                <a:spcPct val="110000"/>
              </a:lnSpc>
              <a:spcBef>
                <a:spcPts val="750"/>
              </a:spcBef>
              <a:spcAft>
                <a:spcPts val="0"/>
              </a:spcAft>
              <a:buClr>
                <a:schemeClr val="accent2"/>
              </a:buClr>
              <a:buSzTx/>
              <a:buFont typeface="Arial" panose="020B0604020202020204" pitchFamily="34" charset="0"/>
              <a:buNone/>
              <a:tabLst/>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lgn="l" defTabSz="685800" rtl="0" eaLnBrk="1" latinLnBrk="0" hangingPunct="1">
              <a:lnSpc>
                <a:spcPct val="110000"/>
              </a:lnSpc>
              <a:spcBef>
                <a:spcPts val="375"/>
              </a:spcBef>
              <a:buClr>
                <a:srgbClr val="1D4F91"/>
              </a:buClr>
              <a:buFont typeface="Arial" panose="020B0604020202020204" pitchFamily="34"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lgn="l" defTabSz="685800" rtl="0" eaLnBrk="1" latinLnBrk="0" hangingPunct="1">
              <a:lnSpc>
                <a:spcPct val="110000"/>
              </a:lnSpc>
              <a:spcBef>
                <a:spcPts val="375"/>
              </a:spcBef>
              <a:buClr>
                <a:srgbClr val="1D4F91"/>
              </a:buClr>
              <a:buFont typeface="LucidaGrande"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chemeClr val="accent1"/>
              </a:buClr>
            </a:pPr>
            <a:r>
              <a:rPr lang="en-US" sz="2400" dirty="0"/>
              <a:t>Confounding remains one of the major challenges to causal inference with observational data. </a:t>
            </a:r>
            <a:endParaRPr lang="en-US" sz="2400" dirty="0">
              <a:solidFill>
                <a:srgbClr val="424448"/>
              </a:solidFill>
              <a:latin typeface="Helvetica Neue" panose="02000503000000020004" pitchFamily="2" charset="0"/>
            </a:endParaRPr>
          </a:p>
        </p:txBody>
      </p:sp>
      <p:sp>
        <p:nvSpPr>
          <p:cNvPr id="8" name="Right Arrow 7">
            <a:extLst>
              <a:ext uri="{FF2B5EF4-FFF2-40B4-BE49-F238E27FC236}">
                <a16:creationId xmlns:a16="http://schemas.microsoft.com/office/drawing/2014/main" id="{9790EC76-E59F-B2D6-575F-F4720598A794}"/>
              </a:ext>
            </a:extLst>
          </p:cNvPr>
          <p:cNvSpPr/>
          <p:nvPr/>
        </p:nvSpPr>
        <p:spPr>
          <a:xfrm rot="7863083" flipV="1">
            <a:off x="4222233" y="3586546"/>
            <a:ext cx="1435801" cy="554340"/>
          </a:xfrm>
          <a:prstGeom prst="rightArrow">
            <a:avLst>
              <a:gd name="adj1" fmla="val 39078"/>
              <a:gd name="adj2" fmla="val 55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ight Arrow 8">
            <a:extLst>
              <a:ext uri="{FF2B5EF4-FFF2-40B4-BE49-F238E27FC236}">
                <a16:creationId xmlns:a16="http://schemas.microsoft.com/office/drawing/2014/main" id="{FBE3E856-896E-DA38-F631-58C29A40F94A}"/>
              </a:ext>
            </a:extLst>
          </p:cNvPr>
          <p:cNvSpPr/>
          <p:nvPr/>
        </p:nvSpPr>
        <p:spPr>
          <a:xfrm rot="2781795" flipV="1">
            <a:off x="6384209" y="3635614"/>
            <a:ext cx="1435801" cy="554340"/>
          </a:xfrm>
          <a:prstGeom prst="rightArrow">
            <a:avLst>
              <a:gd name="adj1" fmla="val 35868"/>
              <a:gd name="adj2" fmla="val 558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ight Arrow 9">
            <a:extLst>
              <a:ext uri="{FF2B5EF4-FFF2-40B4-BE49-F238E27FC236}">
                <a16:creationId xmlns:a16="http://schemas.microsoft.com/office/drawing/2014/main" id="{0019AEAD-036C-A285-E3A4-AE3B1C04D699}"/>
              </a:ext>
            </a:extLst>
          </p:cNvPr>
          <p:cNvSpPr/>
          <p:nvPr/>
        </p:nvSpPr>
        <p:spPr>
          <a:xfrm flipV="1">
            <a:off x="4805629" y="4758492"/>
            <a:ext cx="2418139" cy="492179"/>
          </a:xfrm>
          <a:prstGeom prst="rightArrow">
            <a:avLst>
              <a:gd name="adj1" fmla="val 41439"/>
              <a:gd name="adj2" fmla="val 679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TextBox 12">
            <a:extLst>
              <a:ext uri="{FF2B5EF4-FFF2-40B4-BE49-F238E27FC236}">
                <a16:creationId xmlns:a16="http://schemas.microsoft.com/office/drawing/2014/main" id="{86291BE5-50F6-5D71-422C-309C882AE60F}"/>
              </a:ext>
            </a:extLst>
          </p:cNvPr>
          <p:cNvSpPr txBox="1"/>
          <p:nvPr/>
        </p:nvSpPr>
        <p:spPr>
          <a:xfrm>
            <a:off x="6309617" y="2457734"/>
            <a:ext cx="1782155" cy="461665"/>
          </a:xfrm>
          <a:prstGeom prst="rect">
            <a:avLst/>
          </a:prstGeom>
          <a:noFill/>
        </p:spPr>
        <p:txBody>
          <a:bodyPr wrap="none" rtlCol="0">
            <a:spAutoFit/>
          </a:bodyPr>
          <a:lstStyle/>
          <a:p>
            <a:r>
              <a:rPr lang="en-US" sz="2400" dirty="0"/>
              <a:t>Confounders</a:t>
            </a:r>
          </a:p>
        </p:txBody>
      </p:sp>
      <p:sp>
        <p:nvSpPr>
          <p:cNvPr id="5" name="TextBox 4">
            <a:extLst>
              <a:ext uri="{FF2B5EF4-FFF2-40B4-BE49-F238E27FC236}">
                <a16:creationId xmlns:a16="http://schemas.microsoft.com/office/drawing/2014/main" id="{84A4CCCE-B3DA-9389-88A4-4E2B502C7D62}"/>
              </a:ext>
            </a:extLst>
          </p:cNvPr>
          <p:cNvSpPr txBox="1"/>
          <p:nvPr/>
        </p:nvSpPr>
        <p:spPr>
          <a:xfrm>
            <a:off x="7983493" y="5794470"/>
            <a:ext cx="1337290" cy="461665"/>
          </a:xfrm>
          <a:prstGeom prst="rect">
            <a:avLst/>
          </a:prstGeom>
          <a:noFill/>
        </p:spPr>
        <p:txBody>
          <a:bodyPr wrap="none" rtlCol="0">
            <a:spAutoFit/>
          </a:bodyPr>
          <a:lstStyle/>
          <a:p>
            <a:pPr algn="ctr"/>
            <a:r>
              <a:rPr lang="en-US" sz="2400" dirty="0"/>
              <a:t>Outcome</a:t>
            </a:r>
          </a:p>
        </p:txBody>
      </p:sp>
      <p:sp>
        <p:nvSpPr>
          <p:cNvPr id="3" name="TextBox 2">
            <a:extLst>
              <a:ext uri="{FF2B5EF4-FFF2-40B4-BE49-F238E27FC236}">
                <a16:creationId xmlns:a16="http://schemas.microsoft.com/office/drawing/2014/main" id="{AC420B63-1072-22FD-EF20-C9631F9DC4E8}"/>
              </a:ext>
            </a:extLst>
          </p:cNvPr>
          <p:cNvSpPr txBox="1"/>
          <p:nvPr/>
        </p:nvSpPr>
        <p:spPr>
          <a:xfrm>
            <a:off x="5630144" y="4496749"/>
            <a:ext cx="803776" cy="1015663"/>
          </a:xfrm>
          <a:prstGeom prst="rect">
            <a:avLst/>
          </a:prstGeom>
          <a:noFill/>
        </p:spPr>
        <p:txBody>
          <a:bodyPr wrap="square" rtlCol="0">
            <a:spAutoFit/>
          </a:bodyPr>
          <a:lstStyle/>
          <a:p>
            <a:r>
              <a:rPr lang="en-US" sz="6000" dirty="0">
                <a:solidFill>
                  <a:srgbClr val="C00000"/>
                </a:solidFill>
              </a:rPr>
              <a:t>?</a:t>
            </a:r>
          </a:p>
        </p:txBody>
      </p:sp>
      <p:sp>
        <p:nvSpPr>
          <p:cNvPr id="14" name="Oval 13">
            <a:extLst>
              <a:ext uri="{FF2B5EF4-FFF2-40B4-BE49-F238E27FC236}">
                <a16:creationId xmlns:a16="http://schemas.microsoft.com/office/drawing/2014/main" id="{16B145E7-BCC4-74F7-D4E5-4DE724DE216B}"/>
              </a:ext>
            </a:extLst>
          </p:cNvPr>
          <p:cNvSpPr/>
          <p:nvPr/>
        </p:nvSpPr>
        <p:spPr>
          <a:xfrm>
            <a:off x="5558434" y="2620984"/>
            <a:ext cx="935182" cy="93518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82ED138-D753-6DC8-7498-D4AE893C1522}"/>
              </a:ext>
            </a:extLst>
          </p:cNvPr>
          <p:cNvSpPr txBox="1"/>
          <p:nvPr/>
        </p:nvSpPr>
        <p:spPr>
          <a:xfrm>
            <a:off x="2465506" y="4668225"/>
            <a:ext cx="2171700" cy="461665"/>
          </a:xfrm>
          <a:prstGeom prst="rect">
            <a:avLst/>
          </a:prstGeom>
          <a:noFill/>
        </p:spPr>
        <p:txBody>
          <a:bodyPr wrap="square">
            <a:spAutoFit/>
          </a:bodyPr>
          <a:lstStyle/>
          <a:p>
            <a:r>
              <a:rPr lang="en-US" altLang="zh-CN" sz="2400" dirty="0"/>
              <a:t>GLP-1 vs DPP-4 </a:t>
            </a:r>
            <a:endParaRPr lang="en-US" sz="2400" dirty="0"/>
          </a:p>
        </p:txBody>
      </p:sp>
      <p:sp>
        <p:nvSpPr>
          <p:cNvPr id="18" name="TextBox 17">
            <a:extLst>
              <a:ext uri="{FF2B5EF4-FFF2-40B4-BE49-F238E27FC236}">
                <a16:creationId xmlns:a16="http://schemas.microsoft.com/office/drawing/2014/main" id="{BCC94DD0-5BD4-7CA4-B8AE-8012530B3784}"/>
              </a:ext>
            </a:extLst>
          </p:cNvPr>
          <p:cNvSpPr txBox="1"/>
          <p:nvPr/>
        </p:nvSpPr>
        <p:spPr>
          <a:xfrm>
            <a:off x="7582290" y="4675336"/>
            <a:ext cx="2171700" cy="461665"/>
          </a:xfrm>
          <a:prstGeom prst="rect">
            <a:avLst/>
          </a:prstGeom>
          <a:noFill/>
        </p:spPr>
        <p:txBody>
          <a:bodyPr wrap="square">
            <a:spAutoFit/>
          </a:bodyPr>
          <a:lstStyle/>
          <a:p>
            <a:r>
              <a:rPr lang="en-US" sz="2400" dirty="0"/>
              <a:t>AMI</a:t>
            </a:r>
          </a:p>
        </p:txBody>
      </p:sp>
      <p:sp>
        <p:nvSpPr>
          <p:cNvPr id="19" name="Cloud Callout 18">
            <a:extLst>
              <a:ext uri="{FF2B5EF4-FFF2-40B4-BE49-F238E27FC236}">
                <a16:creationId xmlns:a16="http://schemas.microsoft.com/office/drawing/2014/main" id="{03888026-2B23-7057-EEFB-2B644366493C}"/>
              </a:ext>
            </a:extLst>
          </p:cNvPr>
          <p:cNvSpPr/>
          <p:nvPr/>
        </p:nvSpPr>
        <p:spPr>
          <a:xfrm>
            <a:off x="8495796" y="2081200"/>
            <a:ext cx="3225149" cy="838199"/>
          </a:xfrm>
          <a:prstGeom prst="cloudCallout">
            <a:avLst>
              <a:gd name="adj1" fmla="val -56044"/>
              <a:gd name="adj2" fmla="val 609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variables are confounders?</a:t>
            </a:r>
          </a:p>
        </p:txBody>
      </p:sp>
      <p:sp>
        <p:nvSpPr>
          <p:cNvPr id="21" name="TextBox 20">
            <a:extLst>
              <a:ext uri="{FF2B5EF4-FFF2-40B4-BE49-F238E27FC236}">
                <a16:creationId xmlns:a16="http://schemas.microsoft.com/office/drawing/2014/main" id="{5E20D672-EBBA-71D3-A5DD-9E49CEBD4891}"/>
              </a:ext>
            </a:extLst>
          </p:cNvPr>
          <p:cNvSpPr txBox="1"/>
          <p:nvPr/>
        </p:nvSpPr>
        <p:spPr>
          <a:xfrm>
            <a:off x="9329930" y="2979687"/>
            <a:ext cx="1589281" cy="2585323"/>
          </a:xfrm>
          <a:prstGeom prst="rect">
            <a:avLst/>
          </a:prstGeom>
          <a:noFill/>
        </p:spPr>
        <p:txBody>
          <a:bodyPr wrap="none" rtlCol="0">
            <a:spAutoFit/>
          </a:bodyPr>
          <a:lstStyle/>
          <a:p>
            <a:r>
              <a:rPr lang="en-US" dirty="0"/>
              <a:t>Age</a:t>
            </a:r>
          </a:p>
          <a:p>
            <a:r>
              <a:rPr lang="en-US" dirty="0"/>
              <a:t>Sex</a:t>
            </a:r>
          </a:p>
          <a:p>
            <a:r>
              <a:rPr lang="en-US" dirty="0"/>
              <a:t>Obesity</a:t>
            </a:r>
          </a:p>
          <a:p>
            <a:r>
              <a:rPr lang="en-US" dirty="0"/>
              <a:t>Diabetes</a:t>
            </a:r>
          </a:p>
          <a:p>
            <a:r>
              <a:rPr lang="en-US" dirty="0"/>
              <a:t>Hypertension</a:t>
            </a:r>
          </a:p>
          <a:p>
            <a:r>
              <a:rPr lang="en-US" dirty="0"/>
              <a:t>HbA1c</a:t>
            </a:r>
          </a:p>
          <a:p>
            <a:r>
              <a:rPr lang="en-US" dirty="0"/>
              <a:t>BMI</a:t>
            </a:r>
          </a:p>
          <a:p>
            <a:r>
              <a:rPr lang="en-US" dirty="0"/>
              <a:t>Blood pressure</a:t>
            </a:r>
          </a:p>
          <a:p>
            <a:r>
              <a:rPr lang="en-US" dirty="0"/>
              <a:t>….</a:t>
            </a:r>
          </a:p>
        </p:txBody>
      </p:sp>
      <p:sp>
        <p:nvSpPr>
          <p:cNvPr id="22" name="TextBox 21">
            <a:extLst>
              <a:ext uri="{FF2B5EF4-FFF2-40B4-BE49-F238E27FC236}">
                <a16:creationId xmlns:a16="http://schemas.microsoft.com/office/drawing/2014/main" id="{E4666E55-4AB4-243C-BFC0-18F967825245}"/>
              </a:ext>
            </a:extLst>
          </p:cNvPr>
          <p:cNvSpPr txBox="1"/>
          <p:nvPr/>
        </p:nvSpPr>
        <p:spPr>
          <a:xfrm>
            <a:off x="2637734" y="5727993"/>
            <a:ext cx="1331583" cy="461665"/>
          </a:xfrm>
          <a:prstGeom prst="rect">
            <a:avLst/>
          </a:prstGeom>
          <a:noFill/>
        </p:spPr>
        <p:txBody>
          <a:bodyPr wrap="none" rtlCol="0">
            <a:spAutoFit/>
          </a:bodyPr>
          <a:lstStyle/>
          <a:p>
            <a:r>
              <a:rPr lang="en-US" sz="2400" dirty="0"/>
              <a:t>Exposure</a:t>
            </a:r>
          </a:p>
        </p:txBody>
      </p:sp>
    </p:spTree>
    <p:extLst>
      <p:ext uri="{BB962C8B-B14F-4D97-AF65-F5344CB8AC3E}">
        <p14:creationId xmlns:p14="http://schemas.microsoft.com/office/powerpoint/2010/main" val="336736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A0F57239B324ABAF49B906CB2B0C9" ma:contentTypeVersion="6" ma:contentTypeDescription="Create a new document." ma:contentTypeScope="" ma:versionID="66e34e96d0b873bbae2803f06d02389e">
  <xsd:schema xmlns:xsd="http://www.w3.org/2001/XMLSchema" xmlns:xs="http://www.w3.org/2001/XMLSchema" xmlns:p="http://schemas.microsoft.com/office/2006/metadata/properties" xmlns:ns2="c659cc7a-09dd-408f-b7cb-db1e74d47b88" xmlns:ns3="146b565b-6443-4695-9c12-7f290f19f67e" targetNamespace="http://schemas.microsoft.com/office/2006/metadata/properties" ma:root="true" ma:fieldsID="a6b0a90f449004e589d8da5348de4b28" ns2:_="" ns3:_="">
    <xsd:import namespace="c659cc7a-09dd-408f-b7cb-db1e74d47b88"/>
    <xsd:import namespace="146b565b-6443-4695-9c12-7f290f19f6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59cc7a-09dd-408f-b7cb-db1e74d47b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6b565b-6443-4695-9c12-7f290f19f67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6AB4E6-41C1-4729-8CAE-8FAD06B05001}">
  <ds:schemaRefs>
    <ds:schemaRef ds:uri="146b565b-6443-4695-9c12-7f290f19f67e"/>
    <ds:schemaRef ds:uri="c659cc7a-09dd-408f-b7cb-db1e74d47b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6E64D17-9DE1-40C8-BE40-7547C8AFA42A}">
  <ds:schemaRefs>
    <ds:schemaRef ds:uri="146b565b-6443-4695-9c12-7f290f19f67e"/>
    <ds:schemaRef ds:uri="c659cc7a-09dd-408f-b7cb-db1e74d47b8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0D72EED-84DF-4973-B406-B32F55945C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635</TotalTime>
  <Words>1512</Words>
  <Application>Microsoft Macintosh PowerPoint</Application>
  <PresentationFormat>Widescreen</PresentationFormat>
  <Paragraphs>179</Paragraphs>
  <Slides>16</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Crimson Text</vt:lpstr>
      <vt:lpstr>Arial</vt:lpstr>
      <vt:lpstr>Arial Narrow</vt:lpstr>
      <vt:lpstr>Calibri</vt:lpstr>
      <vt:lpstr>Cambria Math</vt:lpstr>
      <vt:lpstr>Courier New</vt:lpstr>
      <vt:lpstr>Helvetica Neue</vt:lpstr>
      <vt:lpstr>Helvetica Neue Light</vt:lpstr>
      <vt:lpstr>Office Theme</vt:lpstr>
      <vt:lpstr>Drawing causal conclusions from observational data </vt:lpstr>
      <vt:lpstr>AGENDA</vt:lpstr>
      <vt:lpstr>A motivating example</vt:lpstr>
      <vt:lpstr>PowerPoint Presentation</vt:lpstr>
      <vt:lpstr>PowerPoint Presentation</vt:lpstr>
      <vt:lpstr>PowerPoint Presentation</vt:lpstr>
      <vt:lpstr>But we can’t even randomize in observational studies! Use propensity score to learn treatment assignment</vt:lpstr>
      <vt:lpstr>Association is not causation</vt:lpstr>
      <vt:lpstr>Association is not causation</vt:lpstr>
      <vt:lpstr>Propensity score for confounding adjustment</vt:lpstr>
      <vt:lpstr>Propensity scores can be estimated from data</vt:lpstr>
      <vt:lpstr>Using propensity scores to remove confounding bias</vt:lpstr>
      <vt:lpstr>Propensity score matching</vt:lpstr>
      <vt:lpstr>How are confounders selected?</vt:lpstr>
      <vt:lpstr>Large-scale propensity score (LSPS)</vt:lpstr>
      <vt:lpstr>Assumptions are an integral part of causal inference</vt:lpstr>
    </vt:vector>
  </TitlesOfParts>
  <Company>Johnson &amp; Johnson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Ryan</dc:creator>
  <cp:lastModifiedBy>Linying Zhang</cp:lastModifiedBy>
  <cp:revision>40</cp:revision>
  <dcterms:created xsi:type="dcterms:W3CDTF">2013-12-30T14:14:20Z</dcterms:created>
  <dcterms:modified xsi:type="dcterms:W3CDTF">2025-10-06T21:33:00Z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0x0101000D2A0F57239B324ABAF49B906CB2B0C9</vt:lpwstr>
  </property>
</Properties>
</file>